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79" r:id="rId4"/>
    <p:sldId id="265" r:id="rId5"/>
    <p:sldId id="257" r:id="rId6"/>
    <p:sldId id="278" r:id="rId7"/>
    <p:sldId id="271" r:id="rId8"/>
    <p:sldId id="290" r:id="rId9"/>
    <p:sldId id="275" r:id="rId10"/>
    <p:sldId id="288" r:id="rId11"/>
    <p:sldId id="274" r:id="rId12"/>
    <p:sldId id="283" r:id="rId13"/>
    <p:sldId id="277" r:id="rId14"/>
    <p:sldId id="289" r:id="rId15"/>
    <p:sldId id="282" r:id="rId16"/>
    <p:sldId id="285" r:id="rId17"/>
    <p:sldId id="276" r:id="rId18"/>
    <p:sldId id="286" r:id="rId19"/>
    <p:sldId id="280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0144"/>
    <a:srgbClr val="FFFFFF"/>
    <a:srgbClr val="EEEEEE"/>
    <a:srgbClr val="5143CE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 varScale="1">
        <p:scale>
          <a:sx n="114" d="100"/>
          <a:sy n="114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6EA92-A129-024D-8758-B28EA56D2EDF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FD2C2-55EC-0243-832C-55BA458BA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0A7C36-8D77-8A43-B96A-3B7E17E28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542" y="2698259"/>
            <a:ext cx="7877552" cy="15158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99494F-F042-3F4F-BCBC-9033B95D7FD4}"/>
              </a:ext>
            </a:extLst>
          </p:cNvPr>
          <p:cNvSpPr/>
          <p:nvPr userDrawn="1"/>
        </p:nvSpPr>
        <p:spPr>
          <a:xfrm>
            <a:off x="0" y="2698258"/>
            <a:ext cx="12192000" cy="1515877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  <a:alpha val="30000"/>
                </a:schemeClr>
              </a:gs>
              <a:gs pos="50000">
                <a:schemeClr val="bg1">
                  <a:alpha val="85000"/>
                </a:schemeClr>
              </a:gs>
              <a:gs pos="0">
                <a:schemeClr val="bg1">
                  <a:lumMod val="85000"/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20328-6751-F246-B0A7-9FACF359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30922"/>
            <a:ext cx="10515600" cy="1107673"/>
          </a:xfrm>
        </p:spPr>
        <p:txBody>
          <a:bodyPr anchor="b">
            <a:noAutofit/>
          </a:bodyPr>
          <a:lstStyle>
            <a:lvl1pPr algn="ctr">
              <a:lnSpc>
                <a:spcPct val="125000"/>
              </a:lnSpc>
              <a:defRPr sz="4800">
                <a:ln w="6350"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6A187-4542-D741-BE74-CF53D52AD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36" y="4569303"/>
            <a:ext cx="10558464" cy="974261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870144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48396-AA90-3F42-9EF4-4D41E01F0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9751E-23E4-CE45-9455-0F74435F5779}" type="datetime1">
              <a:rPr lang="en-GB" smtClean="0"/>
              <a:t>22/05/2018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581A5-9972-AA40-8697-B228841C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A14DB5-B27B-B544-A3B2-1EE9A06F9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150" y="1047943"/>
            <a:ext cx="3695700" cy="13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2E85F-E3CA-B24C-A629-803EF7D74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747841-AD32-8948-BFCF-20C6F2DE8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94026-794F-5749-86CF-EC3867359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10859-7EFE-2A48-BEBA-904CE8F70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E1A5-EA31-FC40-B883-A6415594A04C}" type="datetime1">
              <a:rPr lang="en-GB" smtClean="0"/>
              <a:t>22/05/2018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C4C7C-0430-4848-B6A1-4EC6BF29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B72B6-8E97-EA42-86D5-9F329D2E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45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E01B-5661-DB43-AB6F-27E0D0571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9E8BE-84E8-7C4C-9150-24C61BF6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2F85C-51A2-484C-BB42-CB1DD99D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110D-305B-3B4F-A797-6F0C0F3FC77A}" type="datetime1">
              <a:rPr lang="en-GB" smtClean="0"/>
              <a:t>22/05/2018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15321-8A43-F84D-9AA4-85462D28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63DD-5566-6945-8C2F-38DA1F75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97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8ECE1-3692-2D42-9C7D-583DDA446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EE362-7D5E-FA4E-95EC-FAFCDBC17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C77A-7111-8348-88C2-666ECD9E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F606-E732-4D4D-9F37-55A25E1D56FD}" type="datetime1">
              <a:rPr lang="en-GB" smtClean="0"/>
              <a:t>22/05/2018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3AAB-70F7-0C4F-9B59-DF3EE1C6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DD6C-6DFC-9142-80DE-3504C846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7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04CE5AF-F81A-8342-BE3E-60E58F97C1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  <a14:imgEffect>
                      <a14:brightnessContrast bright="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542" y="1491039"/>
            <a:ext cx="7877552" cy="47287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AE833-B977-3049-872B-1BD5BD340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CF5315-32E9-2649-8ED5-C142516251BB}"/>
              </a:ext>
            </a:extLst>
          </p:cNvPr>
          <p:cNvSpPr/>
          <p:nvPr userDrawn="1"/>
        </p:nvSpPr>
        <p:spPr>
          <a:xfrm>
            <a:off x="0" y="6229927"/>
            <a:ext cx="12192000" cy="62807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18E0C6-B57C-4E41-BA1B-EC9F204990D8}"/>
              </a:ext>
            </a:extLst>
          </p:cNvPr>
          <p:cNvSpPr/>
          <p:nvPr userDrawn="1"/>
        </p:nvSpPr>
        <p:spPr>
          <a:xfrm>
            <a:off x="0" y="0"/>
            <a:ext cx="12192000" cy="1515877"/>
          </a:xfrm>
          <a:prstGeom prst="rect">
            <a:avLst/>
          </a:prstGeom>
          <a:gradFill>
            <a:gsLst>
              <a:gs pos="0">
                <a:schemeClr val="bg1">
                  <a:lumMod val="98000"/>
                </a:schemeClr>
              </a:gs>
              <a:gs pos="100000">
                <a:schemeClr val="bg1">
                  <a:lumMod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E09E8-CF7B-824F-8185-1809DA20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236"/>
            <a:ext cx="10515600" cy="1325563"/>
          </a:xfrm>
        </p:spPr>
        <p:txBody>
          <a:bodyPr>
            <a:normAutofit/>
          </a:bodyPr>
          <a:lstStyle>
            <a:lvl1pPr>
              <a:defRPr sz="4800" b="0" i="0"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2FA4A-39F0-F344-A1E4-DA6B17EEA5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017" y="107481"/>
            <a:ext cx="1300820" cy="1300820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1CA74A7-B190-504C-A1E6-7437F3C7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979B-22F7-CE4B-8B9C-BED1B205B33F}" type="datetime1">
              <a:rPr lang="en-GB" smtClean="0"/>
              <a:t>22/05/2018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A34B8E9-2DA7-8747-8346-0CA75993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185848D-4D99-4046-ACB3-099723E6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94D4BA-9CCA-1543-BE3E-389C74E1C1DE}"/>
              </a:ext>
            </a:extLst>
          </p:cNvPr>
          <p:cNvSpPr/>
          <p:nvPr userDrawn="1"/>
        </p:nvSpPr>
        <p:spPr>
          <a:xfrm flipV="1">
            <a:off x="0" y="1515876"/>
            <a:ext cx="12192000" cy="299647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C48EB8-0587-CD4F-A5C8-5E90C0105033}"/>
              </a:ext>
            </a:extLst>
          </p:cNvPr>
          <p:cNvSpPr/>
          <p:nvPr userDrawn="1"/>
        </p:nvSpPr>
        <p:spPr>
          <a:xfrm rot="10800000" flipV="1">
            <a:off x="0" y="5920178"/>
            <a:ext cx="12192000" cy="299647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7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AE833-B977-3049-872B-1BD5BD340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40000"/>
              </a:lnSpc>
              <a:spcAft>
                <a:spcPts val="600"/>
              </a:spcAft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CF5315-32E9-2649-8ED5-C142516251BB}"/>
              </a:ext>
            </a:extLst>
          </p:cNvPr>
          <p:cNvSpPr/>
          <p:nvPr userDrawn="1"/>
        </p:nvSpPr>
        <p:spPr>
          <a:xfrm>
            <a:off x="0" y="6229927"/>
            <a:ext cx="12192000" cy="628073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18E0C6-B57C-4E41-BA1B-EC9F204990D8}"/>
              </a:ext>
            </a:extLst>
          </p:cNvPr>
          <p:cNvSpPr/>
          <p:nvPr userDrawn="1"/>
        </p:nvSpPr>
        <p:spPr>
          <a:xfrm>
            <a:off x="0" y="0"/>
            <a:ext cx="12192000" cy="1515877"/>
          </a:xfrm>
          <a:prstGeom prst="rect">
            <a:avLst/>
          </a:prstGeom>
          <a:gradFill>
            <a:gsLst>
              <a:gs pos="0">
                <a:schemeClr val="bg1">
                  <a:lumMod val="98000"/>
                </a:schemeClr>
              </a:gs>
              <a:gs pos="100000">
                <a:schemeClr val="bg1">
                  <a:lumMod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E09E8-CF7B-824F-8185-1809DA20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236"/>
            <a:ext cx="10515600" cy="1325563"/>
          </a:xfrm>
        </p:spPr>
        <p:txBody>
          <a:bodyPr>
            <a:normAutofit/>
          </a:bodyPr>
          <a:lstStyle>
            <a:lvl1pPr>
              <a:defRPr sz="4800" b="0" i="0"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2FA4A-39F0-F344-A1E4-DA6B17EEA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017" y="107481"/>
            <a:ext cx="1300820" cy="1300820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1CA74A7-B190-504C-A1E6-7437F3C71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E979B-22F7-CE4B-8B9C-BED1B205B33F}" type="datetime1">
              <a:rPr lang="en-GB" smtClean="0"/>
              <a:t>22/05/2018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A34B8E9-2DA7-8747-8346-0CA75993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185848D-4D99-4046-ACB3-099723E6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0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70AED5-FBF4-AA4E-955A-7A8E258451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6542" y="-1"/>
            <a:ext cx="7877552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F2621C-0680-2947-94E7-9A4D923D0681}"/>
              </a:ext>
            </a:extLst>
          </p:cNvPr>
          <p:cNvSpPr/>
          <p:nvPr userDrawn="1"/>
        </p:nvSpPr>
        <p:spPr>
          <a:xfrm>
            <a:off x="0" y="2698258"/>
            <a:ext cx="12192000" cy="1515877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  <a:alpha val="30000"/>
                </a:schemeClr>
              </a:gs>
              <a:gs pos="50000">
                <a:schemeClr val="bg1">
                  <a:alpha val="85000"/>
                </a:schemeClr>
              </a:gs>
              <a:gs pos="0">
                <a:schemeClr val="bg1">
                  <a:lumMod val="85000"/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9DB83-A996-7042-BBCB-F13D4CBF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D1996-8A20-D94F-95BF-49CC5BC6D998}" type="datetime1">
              <a:rPr lang="en-GB" smtClean="0"/>
              <a:t>22/05/2018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4F8EF-1D0C-884D-B6DC-83387412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99237-7862-0549-AAE4-0253A8D8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472162-4941-FD4D-88F5-5254CE07C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30922"/>
            <a:ext cx="10515600" cy="1107673"/>
          </a:xfrm>
        </p:spPr>
        <p:txBody>
          <a:bodyPr anchor="b">
            <a:noAutofit/>
          </a:bodyPr>
          <a:lstStyle>
            <a:lvl1pPr algn="ctr">
              <a:lnSpc>
                <a:spcPct val="125000"/>
              </a:lnSpc>
              <a:defRPr sz="4800">
                <a:ln w="6350"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192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5C654-39AE-3740-9982-C9BD7D64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AC49D-2CB0-5848-9872-7C025E8DA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4A796-153B-1543-8106-858229AFB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BCA1F-577F-F142-8F16-A1221D96C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05072-AE39-D548-B499-CBB37D83E1C5}" type="datetime1">
              <a:rPr lang="en-GB" smtClean="0"/>
              <a:t>22/05/2018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E5A52-C02A-9B43-8F76-25DB68A7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18209-67F1-8847-A2D1-F38B14C0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3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0A62-50DF-AD41-AF6F-9EBB57CF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DC2AF-E296-D647-BFC0-6291F7637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5D9ED-4743-5A49-9081-CB594916C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FE585-B8F1-1A4A-A7EA-7E537BE84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816BC2-BA5A-8F4F-98C3-5CE4BC02B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C4A038-BD37-5647-BD6A-1E7148FEF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2F1F-BE9A-B641-AAA2-C13C234DE0C4}" type="datetime1">
              <a:rPr lang="en-GB" smtClean="0"/>
              <a:t>22/05/2018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8CCB6-8913-BB4B-A346-F440A2E2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213431-5BA5-3448-8D98-DAA15586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C544C-2517-EA4B-AE57-63CEA017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918063-A0CC-4D4E-B860-F46B3A5F9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85C0-0A02-0540-B757-0AA21CFF4D9E}" type="datetime1">
              <a:rPr lang="en-GB" smtClean="0"/>
              <a:t>22/05/2018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84D088-F9EA-024D-BB7C-D541FB59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CC905-B1BA-5942-8E3F-3337806B7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6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7DC8C-0A06-0748-98C1-E4E2CE8CE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DF14-9439-0A42-9D0E-11A9D90A0833}" type="datetime1">
              <a:rPr lang="en-GB" smtClean="0"/>
              <a:t>22/05/2018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8FF21-F680-9B43-BD42-251F3422F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F6531-2F72-7D43-95A1-F4383047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3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D122-C0A8-C24F-B1F5-F2B7ED40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B9B0D-B409-9247-BD98-BF126277F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C32E6-7007-0F4A-BC92-6EB9EF283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BBB25-CB68-2248-A702-8B1F05237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54EDD-9259-964A-BA7C-025BB78B29C9}" type="datetime1">
              <a:rPr lang="en-GB" smtClean="0"/>
              <a:t>22/05/2018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06E06-3DFE-6C42-B1E2-D40E70AB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0A9D0-8599-634B-8045-5FF4F06B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9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7749A-C031-1542-A83C-9DB5E837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FB65D-E1CE-6F47-B374-F58A62B9C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F6524-6530-F348-A872-C0B345335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F9484-0F5B-2244-985C-163A17518387}" type="datetime1">
              <a:rPr lang="en-GB" smtClean="0"/>
              <a:t>22/05/2018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43345-3D52-1D4D-9BF5-8D6D876BC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BC69-C775-F54F-B58B-DA6A3F681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84EF1-9DB3-D745-A0D4-67B875E9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1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5143CE"/>
          </a:solidFill>
          <a:latin typeface="Raleway Medium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spcAft>
          <a:spcPts val="600"/>
        </a:spcAft>
        <a:buClr>
          <a:srgbClr val="870144"/>
        </a:buClr>
        <a:buSzPct val="75000"/>
        <a:buFont typeface="Arial" panose="020B0604020202020204" pitchFamily="34" charset="0"/>
        <a:buChar char="•"/>
        <a:defRPr sz="2400" b="0" i="0" kern="1200">
          <a:solidFill>
            <a:srgbClr val="51515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spcAft>
          <a:spcPts val="600"/>
        </a:spcAft>
        <a:buClr>
          <a:srgbClr val="870144"/>
        </a:buClr>
        <a:buSzPct val="75000"/>
        <a:buFont typeface="Arial" panose="020B0604020202020204" pitchFamily="34" charset="0"/>
        <a:buChar char="•"/>
        <a:defRPr sz="2000" b="0" i="0" kern="1200">
          <a:solidFill>
            <a:srgbClr val="51515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spcAft>
          <a:spcPts val="600"/>
        </a:spcAft>
        <a:buClr>
          <a:srgbClr val="870144"/>
        </a:buClr>
        <a:buSzPct val="75000"/>
        <a:buFont typeface="Arial" panose="020B0604020202020204" pitchFamily="34" charset="0"/>
        <a:buChar char="•"/>
        <a:defRPr sz="1800" b="0" i="0" kern="1200">
          <a:solidFill>
            <a:srgbClr val="51515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spcAft>
          <a:spcPts val="600"/>
        </a:spcAft>
        <a:buClr>
          <a:srgbClr val="870144"/>
        </a:buClr>
        <a:buSzPct val="75000"/>
        <a:buFont typeface="Arial" panose="020B0604020202020204" pitchFamily="34" charset="0"/>
        <a:buChar char="•"/>
        <a:defRPr sz="1600" b="0" i="0" kern="1200">
          <a:solidFill>
            <a:srgbClr val="51515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spcAft>
          <a:spcPts val="600"/>
        </a:spcAft>
        <a:buClr>
          <a:srgbClr val="870144"/>
        </a:buClr>
        <a:buSzPct val="75000"/>
        <a:buFont typeface="Arial" panose="020B0604020202020204" pitchFamily="34" charset="0"/>
        <a:buChar char="•"/>
        <a:defRPr sz="1600" b="0" i="0" kern="1200">
          <a:solidFill>
            <a:srgbClr val="51515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3C285-FDD7-6D40-9F76-C346F33E1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89289"/>
            <a:ext cx="10515600" cy="1107673"/>
          </a:xfrm>
        </p:spPr>
        <p:txBody>
          <a:bodyPr anchor="ctr">
            <a:normAutofit/>
          </a:bodyPr>
          <a:lstStyle/>
          <a:p>
            <a:r>
              <a:rPr lang="en-US" dirty="0"/>
              <a:t>Rewards Marketing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19942-F7DB-6D4C-9B00-AA31E7017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768" y="4555000"/>
            <a:ext cx="10558464" cy="974261"/>
          </a:xfrm>
        </p:spPr>
        <p:txBody>
          <a:bodyPr>
            <a:normAutofit/>
          </a:bodyPr>
          <a:lstStyle/>
          <a:p>
            <a:r>
              <a:rPr lang="en-US" sz="3800" dirty="0" err="1"/>
              <a:t>Callum</a:t>
            </a:r>
            <a:r>
              <a:rPr lang="en-US" sz="3800" dirty="0"/>
              <a:t> Herbert </a:t>
            </a:r>
            <a:r>
              <a:rPr lang="en-US" sz="2000" dirty="0"/>
              <a:t>17/04/18</a:t>
            </a:r>
          </a:p>
        </p:txBody>
      </p:sp>
    </p:spTree>
    <p:extLst>
      <p:ext uri="{BB962C8B-B14F-4D97-AF65-F5344CB8AC3E}">
        <p14:creationId xmlns:p14="http://schemas.microsoft.com/office/powerpoint/2010/main" val="178749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A08F9F-BE6C-FC48-86C3-357EF314F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4757" y="1674892"/>
            <a:ext cx="2005300" cy="271603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C93940-4849-9840-82F6-1E9D19069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47926-AA35-8646-A476-4C4F4D27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EA5E8-3E36-7242-BA1D-E0DCA70D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7A5A72-F8A6-DA40-BDCB-70D7C34B4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87" y="1674892"/>
            <a:ext cx="3203013" cy="4282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DAB3FF-7E13-364A-A581-E5C6576F9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175" y="2031875"/>
            <a:ext cx="4201625" cy="200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9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1BED52-B31F-E048-A21A-B1E4FBC5A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Unique Proposition</a:t>
            </a:r>
          </a:p>
          <a:p>
            <a:r>
              <a:rPr lang="en-US" dirty="0"/>
              <a:t>Walled Garden; not publicly accessible offers</a:t>
            </a:r>
          </a:p>
          <a:p>
            <a:r>
              <a:rPr lang="en-US" dirty="0"/>
              <a:t>End-user is ACTIVELY browsing reward offers</a:t>
            </a:r>
          </a:p>
          <a:p>
            <a:r>
              <a:rPr lang="en-US" dirty="0"/>
              <a:t>CPA only!</a:t>
            </a:r>
          </a:p>
          <a:p>
            <a:r>
              <a:rPr lang="en-US" dirty="0"/>
              <a:t>Reach highest quality customers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F8C084-9B91-0245-ADD0-88230C2BB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Rewards Marketing Difference!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86206-1697-BC41-923D-7B7507FC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10599-8797-2F4B-ABC3-FC6463BD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73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BB3C6-B61A-8A43-9F30-CB8E4A41B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" y="2506662"/>
            <a:ext cx="10515600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Agree offer and creative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Get Reward Publisher approval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LAUNCH!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205F6-65EE-C546-AFDC-45EA80FD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3-step Onboarding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BE5A2-2AF1-C040-B211-53DD5991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AB001-9DD8-0241-9D11-6D572527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37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82AA23-941F-3B48-8F1C-9B957DF2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E803C8-DDBD-A74F-BC10-05B36856C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DFA95B-2553-AE46-AD76-D56917F5C1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AMP Brand Partners</a:t>
            </a:r>
          </a:p>
        </p:txBody>
      </p:sp>
    </p:spTree>
    <p:extLst>
      <p:ext uri="{BB962C8B-B14F-4D97-AF65-F5344CB8AC3E}">
        <p14:creationId xmlns:p14="http://schemas.microsoft.com/office/powerpoint/2010/main" val="1557007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E77E3-275E-B04C-8B05-30BC619B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Brand Partners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AF853-9E1D-6E40-B656-A0704DB4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C4BB3-053E-FE4C-A2F8-96F81109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6EF6D-34BE-EE46-880D-FE180ED0BE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2304" y="1642939"/>
            <a:ext cx="8586062" cy="43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0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FD3CFF-A28F-4440-8D6D-DE0869A3E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Almost all digital advertisers can become a Brand Partner, provided they have a strong offer!</a:t>
            </a:r>
          </a:p>
          <a:p>
            <a:pPr marL="0" indent="0">
              <a:buNone/>
            </a:pPr>
            <a:r>
              <a:rPr lang="en-US" dirty="0"/>
              <a:t>Amplify currently work with a range of Brand Partners, from fast-growth </a:t>
            </a:r>
            <a:r>
              <a:rPr lang="en-US" dirty="0" err="1"/>
              <a:t>eCommerce</a:t>
            </a:r>
            <a:r>
              <a:rPr lang="en-US" dirty="0"/>
              <a:t> subscription brands to established global blue-chips.</a:t>
            </a:r>
          </a:p>
          <a:p>
            <a:pPr marL="0" indent="0">
              <a:buNone/>
            </a:pPr>
            <a:r>
              <a:rPr lang="en-US" dirty="0"/>
              <a:t>The only exclusion is gambling.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A67EA1-0820-434B-97C7-A062F794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accept and why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EA70D-7C73-0F46-AFCE-A1C98D22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54501-9D09-A744-9F79-299C8286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2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E64C7B-82FD-6949-9D9A-A16014AF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1174C9-7DA6-CF40-9215-4084B8079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273BF8-6CD6-764F-B4C8-B13941873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Performance &amp; Scale</a:t>
            </a:r>
          </a:p>
        </p:txBody>
      </p:sp>
    </p:spTree>
    <p:extLst>
      <p:ext uri="{BB962C8B-B14F-4D97-AF65-F5344CB8AC3E}">
        <p14:creationId xmlns:p14="http://schemas.microsoft.com/office/powerpoint/2010/main" val="2560280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1675F0-9B6E-E54D-92B8-95EF681E7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1475"/>
            <a:ext cx="10515600" cy="4351338"/>
          </a:xfrm>
        </p:spPr>
        <p:txBody>
          <a:bodyPr/>
          <a:lstStyle/>
          <a:p>
            <a:r>
              <a:rPr lang="en-US" dirty="0"/>
              <a:t>~1,600 new customers acquired at a fixed £7.50 CPA – beating other digital acquisition channels.</a:t>
            </a:r>
          </a:p>
          <a:p>
            <a:r>
              <a:rPr lang="en-US" dirty="0"/>
              <a:t>Customer quality far in excess of the affiliate channel.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226B70-FD4D-2745-8C4C-90D7A80B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Graze – Micro Case Study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E82D-0BF6-934A-8337-036200A1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72A0A-F5F7-AF4D-B8CE-759899A4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01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9D09FD-099F-084D-A21D-CF49250B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858BF2-8E26-D041-99B0-A51844EA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2A556B-211B-F94A-8267-A848901473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Moving Forwards</a:t>
            </a:r>
          </a:p>
        </p:txBody>
      </p:sp>
    </p:spTree>
    <p:extLst>
      <p:ext uri="{BB962C8B-B14F-4D97-AF65-F5344CB8AC3E}">
        <p14:creationId xmlns:p14="http://schemas.microsoft.com/office/powerpoint/2010/main" val="1985622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4079AD-CE8E-F049-93BE-93A069E88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870144"/>
                </a:solidFill>
              </a:rPr>
              <a:t>White Label</a:t>
            </a:r>
            <a:br>
              <a:rPr lang="en-US" dirty="0"/>
            </a:br>
            <a:r>
              <a:rPr lang="en-US" dirty="0"/>
              <a:t>We manage campaigns on your behalf, but do not deal with the client directly. Amplify become simply another supplier/platform.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870144"/>
                </a:solidFill>
              </a:rPr>
              <a:t>Client Contact</a:t>
            </a:r>
            <a:br>
              <a:rPr lang="en-US" dirty="0"/>
            </a:br>
            <a:r>
              <a:rPr lang="en-US" dirty="0"/>
              <a:t>We deal with the client directly and pass an agreed commission/fee back to you for all activities.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877B2F-DBFA-4245-AC4D-6691DF2F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TSW…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ADAB6-272C-1440-91AA-B36BB9361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B2CE1-0B1E-EF41-AC7D-F71E9857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8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42CAD4-9B4A-FA42-9692-EE3CA2F5F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870144"/>
                </a:solidFill>
              </a:rPr>
              <a:t>We are </a:t>
            </a:r>
            <a:r>
              <a:rPr lang="en-US" dirty="0"/>
              <a:t>a multi-national customer acquisition platform and </a:t>
            </a:r>
            <a:r>
              <a:rPr lang="en-US" dirty="0" err="1"/>
              <a:t>ePerformance</a:t>
            </a:r>
            <a:r>
              <a:rPr lang="en-US" dirty="0"/>
              <a:t> consultancy.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70144"/>
                </a:solidFill>
              </a:rPr>
              <a:t>Set-up </a:t>
            </a:r>
            <a:r>
              <a:rPr lang="en-US" dirty="0"/>
              <a:t>by the founder of The Specialist Works and other senior members of The Specialist Works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70144"/>
                </a:solidFill>
              </a:rPr>
              <a:t>Our advertisers</a:t>
            </a:r>
            <a:r>
              <a:rPr lang="en-US" dirty="0"/>
              <a:t> include e-commerce brands and agency partners empowered for growth.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870144"/>
                </a:solidFill>
              </a:rPr>
              <a:t>We deliver </a:t>
            </a:r>
            <a:r>
              <a:rPr lang="en-US" dirty="0"/>
              <a:t>digital customer acquisition that is measurable, workable and scalable through </a:t>
            </a:r>
            <a:r>
              <a:rPr lang="en-US" dirty="0" err="1"/>
              <a:t>ePerformance</a:t>
            </a:r>
            <a:r>
              <a:rPr lang="en-US" dirty="0"/>
              <a:t> channels.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167317-FEA2-5148-8936-A2EFFE1B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Amplify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95BCA-C6FE-8442-8650-86647FAB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9D433A-5B44-4F44-8FC0-EE0572D5AF5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02BD7-9215-7D4D-A93F-27877BD4E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Amplify Media Partners LTD - 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02167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953C78-1D53-C145-BB9A-E50672B6F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would look for a Brand Champion within TSW US.</a:t>
            </a:r>
          </a:p>
          <a:p>
            <a:r>
              <a:rPr lang="en-US" dirty="0"/>
              <a:t>A dedicated Account Manager would be provided by Amplify for all queries, from pitch to billing.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A9FF48-A55F-844F-AC2E-19F6B1AD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CA655F-4870-8E44-B0FA-BCBBA7CF5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E0AF5-337A-2A48-9063-CC383D1E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0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ACFCEE-1273-174B-B4C3-A525898D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752295-E5D3-754E-A081-4AE78E80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3C5A88-C941-4F47-8AA7-3898B7C3CA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AMP Rewards Marketing</a:t>
            </a:r>
          </a:p>
        </p:txBody>
      </p:sp>
    </p:spTree>
    <p:extLst>
      <p:ext uri="{BB962C8B-B14F-4D97-AF65-F5344CB8AC3E}">
        <p14:creationId xmlns:p14="http://schemas.microsoft.com/office/powerpoint/2010/main" val="2566915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7270-D76E-CC47-A074-4BA7941D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Rewards Marketing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6FA66-8CB3-F244-B602-4EC49DC74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b="1" dirty="0">
                <a:solidFill>
                  <a:srgbClr val="870144"/>
                </a:solidFill>
              </a:rPr>
              <a:t>Rewards Marketing</a:t>
            </a:r>
            <a:r>
              <a:rPr lang="en-US" dirty="0"/>
              <a:t>” is the ultimate form of Performance Marketing. </a:t>
            </a:r>
          </a:p>
          <a:p>
            <a:pPr marL="0" indent="0">
              <a:buNone/>
            </a:pPr>
            <a:r>
              <a:rPr lang="en-US" dirty="0"/>
              <a:t>Companies like UBER and Chase Bank want to reward their customers and promote loyalty </a:t>
            </a:r>
            <a:r>
              <a:rPr lang="mr-IN" dirty="0"/>
              <a:t>–</a:t>
            </a:r>
            <a:r>
              <a:rPr lang="en-US" dirty="0"/>
              <a:t> They do this through a range of exclusive "rewards/offers”</a:t>
            </a:r>
          </a:p>
          <a:p>
            <a:pPr marL="0" indent="0">
              <a:buNone/>
            </a:pPr>
            <a:r>
              <a:rPr lang="en-US" dirty="0"/>
              <a:t>Amplify create profitable partnerships (and happy customers!) between Advertisers and Publishers through the provision of </a:t>
            </a:r>
            <a:r>
              <a:rPr lang="en-US" b="1" dirty="0">
                <a:solidFill>
                  <a:srgbClr val="870144"/>
                </a:solidFill>
              </a:rPr>
              <a:t>Rewards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5143CE"/>
                </a:solidFill>
              </a:rPr>
              <a:t>                          </a:t>
            </a:r>
            <a:r>
              <a:rPr lang="en-US" sz="3600" dirty="0">
                <a:solidFill>
                  <a:srgbClr val="5143CE"/>
                </a:solidFill>
              </a:rPr>
              <a:t>Rewards don’t feel like advertising!</a:t>
            </a:r>
            <a:endParaRPr lang="en-US" dirty="0">
              <a:solidFill>
                <a:srgbClr val="5143C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4B498-617B-8446-BCEF-5BEEBF81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9D433A-5B44-4F44-8FC0-EE0572D5AF5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56FA5-423E-034E-BADB-5D592FF6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98699-9E61-384C-A121-E0EBD9E5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90" y="4655360"/>
            <a:ext cx="1062886" cy="11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8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7270-D76E-CC47-A074-4BA7941D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AMP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6FA66-8CB3-F244-B602-4EC49DC74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14847"/>
            <a:ext cx="10515600" cy="1576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870144"/>
                </a:solidFill>
              </a:rPr>
              <a:t>Brand Partners </a:t>
            </a:r>
            <a:r>
              <a:rPr lang="en-US" sz="2000" dirty="0"/>
              <a:t>are Advertisers that provide their strongest possible offers to our </a:t>
            </a:r>
            <a:r>
              <a:rPr lang="en-US" sz="2000" b="1" dirty="0">
                <a:solidFill>
                  <a:srgbClr val="870144"/>
                </a:solidFill>
              </a:rPr>
              <a:t>Reward Publisher</a:t>
            </a:r>
            <a:r>
              <a:rPr lang="en-US" sz="2000" dirty="0"/>
              <a:t> Network: a selection of loyalty and membership platforms that display rewards and offers to their highly engaged user bases.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4B498-617B-8446-BCEF-5BEEBF81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9D433A-5B44-4F44-8FC0-EE0572D5AF5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56FA5-423E-034E-BADB-5D592FF6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9697C-FC4A-B641-83DD-BCD85EEE7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65" y="1812194"/>
            <a:ext cx="7446269" cy="238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37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DC6EB8-F897-DB4F-B528-F035F1B5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29A5AA-17B4-8143-8847-91F0ED2C6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6A5E94-B1CC-4543-92F6-D1804C0B1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AMP Reward Publishers</a:t>
            </a:r>
          </a:p>
        </p:txBody>
      </p:sp>
    </p:spTree>
    <p:extLst>
      <p:ext uri="{BB962C8B-B14F-4D97-AF65-F5344CB8AC3E}">
        <p14:creationId xmlns:p14="http://schemas.microsoft.com/office/powerpoint/2010/main" val="178566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007EDC-EA44-3F48-A0C3-8B39B28A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 Publishers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A1703-4595-E549-8C69-69F48FFD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6DA75-C1FB-C44F-95F4-083CBAE9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52725"/>
            <a:ext cx="2919413" cy="547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57817"/>
            <a:ext cx="2371723" cy="49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68" y="3292381"/>
            <a:ext cx="1195387" cy="11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33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UBER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7" y="1536511"/>
            <a:ext cx="10365583" cy="46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6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0E1190-2684-4D42-87E9-4FAC6DEDD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918" y="1699165"/>
            <a:ext cx="2446404" cy="43513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38688A-7A2B-4D4F-B6AA-A7F6FD8E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Meet </a:t>
            </a:r>
            <a:r>
              <a:rPr lang="en-US" sz="3600" dirty="0" err="1"/>
              <a:t>Sweatcoin</a:t>
            </a:r>
            <a:r>
              <a:rPr lang="en-US" sz="3600" dirty="0"/>
              <a:t>: an AMP Reward Publisher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A990E-2A6B-EA4A-817E-04195668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Amplify Media Partners LTD - Private &amp;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590B37-27B2-394D-ABA8-68F2B75C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4EF1-9DB3-D745-A0D4-67B875E956EB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C2554-056F-B94F-B738-05B8CA251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522" y="1699165"/>
            <a:ext cx="2447377" cy="4353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409570-1C77-124C-8613-3C71FBA86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098" y="1699165"/>
            <a:ext cx="2446404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1201E9-9169-E44F-817E-99122948C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40" y="2639708"/>
            <a:ext cx="2447378" cy="24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53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9792</TotalTime>
  <Words>527</Words>
  <Application>Microsoft Office PowerPoint</Application>
  <PresentationFormat>Widescreen</PresentationFormat>
  <Paragraphs>86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Open Sans</vt:lpstr>
      <vt:lpstr>Raleway</vt:lpstr>
      <vt:lpstr>Raleway Medium</vt:lpstr>
      <vt:lpstr>Roboto</vt:lpstr>
      <vt:lpstr>Office Theme</vt:lpstr>
      <vt:lpstr>Rewards Marketing</vt:lpstr>
      <vt:lpstr>About Amplify</vt:lpstr>
      <vt:lpstr>AMP Rewards Marketing</vt:lpstr>
      <vt:lpstr>Introducing Rewards Marketing</vt:lpstr>
      <vt:lpstr>The AMP Platform</vt:lpstr>
      <vt:lpstr>AMP Reward Publishers</vt:lpstr>
      <vt:lpstr>Reward Publishers</vt:lpstr>
      <vt:lpstr>UBER</vt:lpstr>
      <vt:lpstr>Meet Sweatcoin: an AMP Reward Publisher</vt:lpstr>
      <vt:lpstr>Boden</vt:lpstr>
      <vt:lpstr>The Rewards Marketing Difference!</vt:lpstr>
      <vt:lpstr>Our 3-step Onboarding Process</vt:lpstr>
      <vt:lpstr>AMP Brand Partners</vt:lpstr>
      <vt:lpstr>Example Brand Partners</vt:lpstr>
      <vt:lpstr>Who we accept and why</vt:lpstr>
      <vt:lpstr>Performance &amp; Scale</vt:lpstr>
      <vt:lpstr>Graze – Micro Case Study</vt:lpstr>
      <vt:lpstr>Moving Forwards</vt:lpstr>
      <vt:lpstr>Working with TSW…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Telegraph Rewards Marketing</dc:title>
  <dc:creator>Simon Mohacek</dc:creator>
  <cp:lastModifiedBy>Christian Prosser</cp:lastModifiedBy>
  <cp:revision>68</cp:revision>
  <cp:lastPrinted>2018-03-06T21:49:08Z</cp:lastPrinted>
  <dcterms:created xsi:type="dcterms:W3CDTF">2018-02-21T19:11:24Z</dcterms:created>
  <dcterms:modified xsi:type="dcterms:W3CDTF">2018-05-22T15:50:02Z</dcterms:modified>
</cp:coreProperties>
</file>