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6" r:id="rId2"/>
    <p:sldId id="408" r:id="rId3"/>
    <p:sldId id="398" r:id="rId4"/>
    <p:sldId id="411" r:id="rId5"/>
    <p:sldId id="409" r:id="rId6"/>
    <p:sldId id="400" r:id="rId7"/>
    <p:sldId id="394" r:id="rId8"/>
    <p:sldId id="395" r:id="rId9"/>
    <p:sldId id="402" r:id="rId10"/>
    <p:sldId id="401" r:id="rId11"/>
    <p:sldId id="396" r:id="rId12"/>
    <p:sldId id="404" r:id="rId13"/>
    <p:sldId id="406" r:id="rId14"/>
    <p:sldId id="407" r:id="rId15"/>
  </p:sldIdLst>
  <p:sldSz cx="9144000" cy="6858000" type="screen4x3"/>
  <p:notesSz cx="9363075" cy="707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D-48BD-81B8-5E6D46E3B1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D-48BD-81B8-5E6D46E3B1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1D-48BD-81B8-5E6D46E3B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503168"/>
        <c:axId val="242503552"/>
      </c:barChart>
      <c:catAx>
        <c:axId val="2425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503552"/>
        <c:crosses val="autoZero"/>
        <c:auto val="1"/>
        <c:lblAlgn val="ctr"/>
        <c:lblOffset val="100"/>
        <c:noMultiLvlLbl val="0"/>
      </c:catAx>
      <c:valAx>
        <c:axId val="24250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5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8413" cy="355304"/>
          </a:xfrm>
          <a:prstGeom prst="rect">
            <a:avLst/>
          </a:prstGeom>
        </p:spPr>
        <p:txBody>
          <a:bodyPr vert="horz" lIns="92912" tIns="46456" rIns="92912" bIns="464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2504" y="1"/>
            <a:ext cx="4058411" cy="355304"/>
          </a:xfrm>
          <a:prstGeom prst="rect">
            <a:avLst/>
          </a:prstGeom>
        </p:spPr>
        <p:txBody>
          <a:bodyPr vert="horz" lIns="92912" tIns="46456" rIns="92912" bIns="46456" rtlCol="0"/>
          <a:lstStyle>
            <a:lvl1pPr algn="r">
              <a:defRPr sz="1200"/>
            </a:lvl1pPr>
          </a:lstStyle>
          <a:p>
            <a:fld id="{55731D78-51A0-4E29-A2DA-0BD93CA21949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771"/>
            <a:ext cx="4058413" cy="355304"/>
          </a:xfrm>
          <a:prstGeom prst="rect">
            <a:avLst/>
          </a:prstGeom>
        </p:spPr>
        <p:txBody>
          <a:bodyPr vert="horz" lIns="92912" tIns="46456" rIns="92912" bIns="464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2504" y="6721771"/>
            <a:ext cx="4058411" cy="355304"/>
          </a:xfrm>
          <a:prstGeom prst="rect">
            <a:avLst/>
          </a:prstGeom>
        </p:spPr>
        <p:txBody>
          <a:bodyPr vert="horz" lIns="92912" tIns="46456" rIns="92912" bIns="46456" rtlCol="0" anchor="b"/>
          <a:lstStyle>
            <a:lvl1pPr algn="r">
              <a:defRPr sz="1200"/>
            </a:lvl1pPr>
          </a:lstStyle>
          <a:p>
            <a:fld id="{F50974D1-6238-48B9-9753-04EB643DD4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8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7333" cy="355082"/>
          </a:xfrm>
          <a:prstGeom prst="rect">
            <a:avLst/>
          </a:prstGeom>
        </p:spPr>
        <p:txBody>
          <a:bodyPr vert="horz" lIns="94677" tIns="47339" rIns="94677" bIns="473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7" y="1"/>
            <a:ext cx="4057333" cy="355082"/>
          </a:xfrm>
          <a:prstGeom prst="rect">
            <a:avLst/>
          </a:prstGeom>
        </p:spPr>
        <p:txBody>
          <a:bodyPr vert="horz" lIns="94677" tIns="47339" rIns="94677" bIns="47339" rtlCol="0"/>
          <a:lstStyle>
            <a:lvl1pPr algn="r">
              <a:defRPr sz="1200"/>
            </a:lvl1pPr>
          </a:lstStyle>
          <a:p>
            <a:fld id="{424DDBF4-C424-4754-A073-AD3697FD9CBA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89275" y="884238"/>
            <a:ext cx="3184525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7" tIns="47339" rIns="94677" bIns="473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9" y="3405842"/>
            <a:ext cx="7490459" cy="2786598"/>
          </a:xfrm>
          <a:prstGeom prst="rect">
            <a:avLst/>
          </a:prstGeom>
        </p:spPr>
        <p:txBody>
          <a:bodyPr vert="horz" lIns="94677" tIns="47339" rIns="94677" bIns="473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995"/>
            <a:ext cx="4057333" cy="355082"/>
          </a:xfrm>
          <a:prstGeom prst="rect">
            <a:avLst/>
          </a:prstGeom>
        </p:spPr>
        <p:txBody>
          <a:bodyPr vert="horz" lIns="94677" tIns="47339" rIns="94677" bIns="473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7" y="6721995"/>
            <a:ext cx="4057333" cy="355082"/>
          </a:xfrm>
          <a:prstGeom prst="rect">
            <a:avLst/>
          </a:prstGeom>
        </p:spPr>
        <p:txBody>
          <a:bodyPr vert="horz" lIns="94677" tIns="47339" rIns="94677" bIns="47339" rtlCol="0" anchor="b"/>
          <a:lstStyle>
            <a:lvl1pPr algn="r">
              <a:defRPr sz="1200"/>
            </a:lvl1pPr>
          </a:lstStyle>
          <a:p>
            <a:fld id="{3473EA87-7910-49D7-AB38-86191BCAA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2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6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93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4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41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1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9538" y="1195388"/>
            <a:ext cx="4300537" cy="3225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Our readers are affluent women, a little older than the US average, married &amp; with children, homeowners with 2+ cars</a:t>
            </a:r>
          </a:p>
          <a:p>
            <a:r>
              <a:rPr lang="en-US" altLang="en-US" dirty="0"/>
              <a:t>Our open rate is 96% One out of five readers passes MM inserts on to others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69212" indent="-295851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83404" indent="-23668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56764" indent="-23668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30127" indent="-23668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03488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76848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550211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023572" indent="-2366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E25B79C-8E13-4EE7-AA7E-EA1245050F46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7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F8F72-43D4-4D64-B360-6A6CE8F981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1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3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1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0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A87-7910-49D7-AB38-86191BCAAC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6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497"/>
            <a:ext cx="9144002" cy="46275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579284" y="1947334"/>
            <a:ext cx="5393266" cy="1718998"/>
          </a:xfrm>
        </p:spPr>
        <p:txBody>
          <a:bodyPr anchor="t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089400" y="3879057"/>
            <a:ext cx="4563533" cy="13123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2" y="222943"/>
            <a:ext cx="2598040" cy="1011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r="4961"/>
          <a:stretch/>
        </p:blipFill>
        <p:spPr>
          <a:xfrm rot="21358801">
            <a:off x="7165268" y="90684"/>
            <a:ext cx="1907057" cy="1269871"/>
          </a:xfrm>
          <a:prstGeom prst="rect">
            <a:avLst/>
          </a:prstGeom>
        </p:spPr>
      </p:pic>
      <p:sp>
        <p:nvSpPr>
          <p:cNvPr id="8" name="Left Bracket 7"/>
          <p:cNvSpPr/>
          <p:nvPr userDrawn="1"/>
        </p:nvSpPr>
        <p:spPr>
          <a:xfrm rot="16200000">
            <a:off x="3909702" y="-3909703"/>
            <a:ext cx="1324598" cy="9144002"/>
          </a:xfrm>
          <a:prstGeom prst="leftBracke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9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" y="6212223"/>
            <a:ext cx="1405729" cy="547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98"/>
            <a:ext cx="9144000" cy="610552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016523" y="2871387"/>
            <a:ext cx="1589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8680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BE63-277C-4998-B80A-414C4602A4F0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84E-D048-44B6-90D6-5FC4D07F9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1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4" y="6121884"/>
            <a:ext cx="1489650" cy="58004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7500" y="1642533"/>
            <a:ext cx="7922464" cy="421626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0800000">
            <a:off x="178284" y="270932"/>
            <a:ext cx="8660916" cy="94750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ame Side Corner Rectangle 11"/>
          <p:cNvSpPr/>
          <p:nvPr userDrawn="1"/>
        </p:nvSpPr>
        <p:spPr>
          <a:xfrm rot="10800000">
            <a:off x="178284" y="187032"/>
            <a:ext cx="8660916" cy="947501"/>
          </a:xfrm>
          <a:prstGeom prst="round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4242" y="275159"/>
            <a:ext cx="7928999" cy="8593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761068"/>
            <a:ext cx="3889405" cy="4099984"/>
          </a:xfrm>
          <a:effectLst/>
        </p:spPr>
        <p:txBody>
          <a:bodyPr anchor="t">
            <a:normAutofit/>
          </a:bodyPr>
          <a:lstStyle>
            <a:lvl1pPr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761068"/>
            <a:ext cx="3895937" cy="4099983"/>
          </a:xfrm>
          <a:effectLst/>
        </p:spPr>
        <p:txBody>
          <a:bodyPr anchor="t">
            <a:normAutofit/>
          </a:bodyPr>
          <a:lstStyle>
            <a:lvl1pPr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4" y="6121884"/>
            <a:ext cx="1489650" cy="580040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 userDrawn="1"/>
        </p:nvSpPr>
        <p:spPr>
          <a:xfrm rot="10800000">
            <a:off x="178284" y="270932"/>
            <a:ext cx="8660916" cy="94750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ame Side Corner Rectangle 11"/>
          <p:cNvSpPr/>
          <p:nvPr userDrawn="1"/>
        </p:nvSpPr>
        <p:spPr>
          <a:xfrm rot="10800000">
            <a:off x="178284" y="187031"/>
            <a:ext cx="8660916" cy="947501"/>
          </a:xfrm>
          <a:prstGeom prst="round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4242" y="275159"/>
            <a:ext cx="7928999" cy="8593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1754159"/>
            <a:ext cx="3892393" cy="576262"/>
          </a:xfrm>
          <a:effectLst/>
        </p:spPr>
        <p:txBody>
          <a:bodyPr anchor="b">
            <a:noAutofit/>
          </a:bodyPr>
          <a:lstStyle>
            <a:lvl1pPr marL="0" indent="0" algn="ctr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480733"/>
            <a:ext cx="3892392" cy="3380319"/>
          </a:xfrm>
          <a:effectLst/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1754159"/>
            <a:ext cx="3895937" cy="576262"/>
          </a:xfrm>
          <a:effectLst/>
        </p:spPr>
        <p:txBody>
          <a:bodyPr anchor="b">
            <a:noAutofit/>
          </a:bodyPr>
          <a:lstStyle>
            <a:lvl1pPr marL="0" indent="0" algn="ctr">
              <a:buNone/>
              <a:defRPr sz="1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4" y="6121884"/>
            <a:ext cx="1489650" cy="58004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 rot="10800000">
            <a:off x="178284" y="270932"/>
            <a:ext cx="8660916" cy="94750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rot="10800000">
            <a:off x="178284" y="187031"/>
            <a:ext cx="8660916" cy="947501"/>
          </a:xfrm>
          <a:prstGeom prst="round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44242" y="275159"/>
            <a:ext cx="7928999" cy="8593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/>
          </p:nvPr>
        </p:nvSpPr>
        <p:spPr>
          <a:xfrm>
            <a:off x="4644107" y="2480733"/>
            <a:ext cx="3892392" cy="3380319"/>
          </a:xfrm>
          <a:effectLst/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323" y="1729667"/>
            <a:ext cx="2623221" cy="573014"/>
          </a:xfrm>
          <a:effectLst/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324" y="2456241"/>
            <a:ext cx="2623220" cy="3361267"/>
          </a:xfrm>
          <a:effectLst/>
        </p:spPr>
        <p:txBody>
          <a:bodyPr anchor="t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8973" y="1729667"/>
            <a:ext cx="2625609" cy="573014"/>
          </a:xfrm>
          <a:effectLst/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4" y="6121884"/>
            <a:ext cx="1489650" cy="58004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39473" y="1721117"/>
            <a:ext cx="2625609" cy="573014"/>
          </a:xfrm>
          <a:effectLst/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ound Same Side Corner Rectangle 15"/>
          <p:cNvSpPr/>
          <p:nvPr userDrawn="1"/>
        </p:nvSpPr>
        <p:spPr>
          <a:xfrm rot="10800000">
            <a:off x="178284" y="270932"/>
            <a:ext cx="8660916" cy="94750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Same Side Corner Rectangle 16"/>
          <p:cNvSpPr/>
          <p:nvPr userDrawn="1"/>
        </p:nvSpPr>
        <p:spPr>
          <a:xfrm rot="10800000">
            <a:off x="178284" y="187031"/>
            <a:ext cx="8660916" cy="947501"/>
          </a:xfrm>
          <a:prstGeom prst="round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44242" y="275159"/>
            <a:ext cx="7928999" cy="8593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2"/>
          </p:nvPr>
        </p:nvSpPr>
        <p:spPr>
          <a:xfrm>
            <a:off x="3211362" y="2456240"/>
            <a:ext cx="2623220" cy="3361267"/>
          </a:xfrm>
          <a:effectLst/>
        </p:spPr>
        <p:txBody>
          <a:bodyPr anchor="t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3"/>
          </p:nvPr>
        </p:nvSpPr>
        <p:spPr>
          <a:xfrm>
            <a:off x="6066400" y="2456239"/>
            <a:ext cx="2623220" cy="3361267"/>
          </a:xfrm>
          <a:effectLst/>
        </p:spPr>
        <p:txBody>
          <a:bodyPr anchor="t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02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4" y="6121884"/>
            <a:ext cx="1489650" cy="580040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423518258"/>
              </p:ext>
            </p:extLst>
          </p:nvPr>
        </p:nvGraphicFramePr>
        <p:xfrm>
          <a:off x="1524000" y="1651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 Same Side Corner Rectangle 6"/>
          <p:cNvSpPr/>
          <p:nvPr userDrawn="1"/>
        </p:nvSpPr>
        <p:spPr>
          <a:xfrm rot="10800000">
            <a:off x="178284" y="270932"/>
            <a:ext cx="8660916" cy="94750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>
            <a:off x="178284" y="187031"/>
            <a:ext cx="8660916" cy="947501"/>
          </a:xfrm>
          <a:prstGeom prst="round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4242" y="275159"/>
            <a:ext cx="7928999" cy="8593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79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753533" y="1643063"/>
            <a:ext cx="7782965" cy="43090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4" y="6121884"/>
            <a:ext cx="1489650" cy="58004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 userDrawn="1"/>
        </p:nvSpPr>
        <p:spPr>
          <a:xfrm rot="10800000">
            <a:off x="178284" y="270932"/>
            <a:ext cx="8660916" cy="947501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>
            <a:off x="178284" y="187031"/>
            <a:ext cx="8660916" cy="947501"/>
          </a:xfrm>
          <a:prstGeom prst="round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42" y="275159"/>
            <a:ext cx="7928999" cy="8593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40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 userDrawn="1"/>
        </p:nvSpPr>
        <p:spPr bwMode="auto">
          <a:xfrm rot="10800000">
            <a:off x="2209440" y="1693916"/>
            <a:ext cx="4749312" cy="323918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2209440" y="1513256"/>
            <a:ext cx="4749312" cy="3239188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06" y="1670302"/>
            <a:ext cx="4420380" cy="2645912"/>
          </a:xfrm>
        </p:spPr>
        <p:txBody>
          <a:bodyPr anchor="ctr"/>
          <a:lstStyle>
            <a:lvl1pPr algn="ctr">
              <a:defRPr sz="3150" b="0" cap="none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" y="6212223"/>
            <a:ext cx="1405729" cy="547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  <a:effectLst/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  <a:effectLst/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" y="6212223"/>
            <a:ext cx="1405729" cy="547364"/>
          </a:xfrm>
          <a:prstGeom prst="rect">
            <a:avLst/>
          </a:prstGeom>
        </p:spPr>
      </p:pic>
      <p:sp>
        <p:nvSpPr>
          <p:cNvPr id="11" name="Freeform 6"/>
          <p:cNvSpPr>
            <a:spLocks noChangeAspect="1"/>
          </p:cNvSpPr>
          <p:nvPr userDrawn="1"/>
        </p:nvSpPr>
        <p:spPr bwMode="auto">
          <a:xfrm rot="10800000">
            <a:off x="969449" y="446089"/>
            <a:ext cx="2331480" cy="1590147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6"/>
          <p:cNvSpPr>
            <a:spLocks noChangeAspect="1"/>
          </p:cNvSpPr>
          <p:nvPr userDrawn="1"/>
        </p:nvSpPr>
        <p:spPr bwMode="auto">
          <a:xfrm rot="10800000">
            <a:off x="969448" y="339459"/>
            <a:ext cx="2331480" cy="159014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89308" y="757759"/>
            <a:ext cx="1911091" cy="61384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250918"/>
            <a:ext cx="7928999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1845733"/>
            <a:ext cx="7922464" cy="401306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1656" y="6212223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2" r:id="rId3"/>
    <p:sldLayoutId id="2147483653" r:id="rId4"/>
    <p:sldLayoutId id="2147483670" r:id="rId5"/>
    <p:sldLayoutId id="2147483669" r:id="rId6"/>
    <p:sldLayoutId id="2147483671" r:id="rId7"/>
    <p:sldLayoutId id="2147483666" r:id="rId8"/>
    <p:sldLayoutId id="2147483656" r:id="rId9"/>
    <p:sldLayoutId id="2147483655" r:id="rId10"/>
    <p:sldLayoutId id="2147483668" r:id="rId11"/>
    <p:sldLayoutId id="2147483673" r:id="rId1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8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panose="05020102010507070707" pitchFamily="18" charset="2"/>
        <a:buChar char="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panose="05020102010507070707" pitchFamily="18" charset="2"/>
        <a:buChar char="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Courier New" panose="02070309020205020404" pitchFamily="49" charset="0"/>
        <a:buChar char="o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9400" y="2438401"/>
            <a:ext cx="4563533" cy="2752990"/>
          </a:xfrm>
        </p:spPr>
        <p:txBody>
          <a:bodyPr>
            <a:normAutofit/>
          </a:bodyPr>
          <a:lstStyle/>
          <a:p>
            <a:r>
              <a:rPr lang="en-US" sz="3600" b="1" dirty="0"/>
              <a:t>Holidays and Consumers       2018</a:t>
            </a:r>
          </a:p>
        </p:txBody>
      </p:sp>
    </p:spTree>
    <p:extLst>
      <p:ext uri="{BB962C8B-B14F-4D97-AF65-F5344CB8AC3E}">
        <p14:creationId xmlns:p14="http://schemas.microsoft.com/office/powerpoint/2010/main" val="87538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In home date window of 4/16/18 – 5/21/18</a:t>
            </a:r>
          </a:p>
          <a:p>
            <a:r>
              <a:rPr lang="en-US" sz="2400" dirty="0"/>
              <a:t>18,700,000 available</a:t>
            </a:r>
          </a:p>
          <a:p>
            <a:r>
              <a:rPr lang="en-US" sz="2400" dirty="0"/>
              <a:t>Consumer spend of 5.6 billion in 2017</a:t>
            </a:r>
          </a:p>
          <a:p>
            <a:r>
              <a:rPr lang="en-US" sz="2400" dirty="0"/>
              <a:t>Customized email campaign</a:t>
            </a:r>
          </a:p>
          <a:p>
            <a:r>
              <a:rPr lang="en-US" sz="2400" dirty="0"/>
              <a:t>500,000 free back of envelopes</a:t>
            </a:r>
          </a:p>
          <a:p>
            <a:pPr lvl="1"/>
            <a:r>
              <a:rPr lang="en-US" sz="2200" dirty="0"/>
              <a:t>8 week lead time to secure back of envelope</a:t>
            </a:r>
          </a:p>
          <a:p>
            <a:pPr lvl="1"/>
            <a:r>
              <a:rPr lang="en-US" sz="2200" dirty="0"/>
              <a:t>3 million insert minimum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Graduation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15D36A-7EF7-469D-B84E-C0AC4A9FB6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7062" y="2146146"/>
            <a:ext cx="3606179" cy="320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61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In home date window of 5/4/18 – 6/8/18</a:t>
            </a:r>
          </a:p>
          <a:p>
            <a:r>
              <a:rPr lang="en-US" sz="2400" dirty="0"/>
              <a:t>18,550,000 available</a:t>
            </a:r>
          </a:p>
          <a:p>
            <a:r>
              <a:rPr lang="en-US" sz="2400" dirty="0"/>
              <a:t>Consumer spend of 15.5 billion in 2017</a:t>
            </a:r>
          </a:p>
          <a:p>
            <a:r>
              <a:rPr lang="en-US" sz="2400" dirty="0"/>
              <a:t>Customized email campaign</a:t>
            </a:r>
          </a:p>
          <a:p>
            <a:r>
              <a:rPr lang="en-US" sz="2400" dirty="0"/>
              <a:t>500,000 free back of envelopes</a:t>
            </a:r>
          </a:p>
          <a:p>
            <a:pPr lvl="1"/>
            <a:r>
              <a:rPr lang="en-US" sz="2200" dirty="0"/>
              <a:t>8 week lead time to secure back of envelope</a:t>
            </a:r>
          </a:p>
          <a:p>
            <a:pPr lvl="1"/>
            <a:r>
              <a:rPr lang="en-US" sz="2200" dirty="0"/>
              <a:t>3 million insert minimum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53C407-CCD9-4DAB-8741-7A37AC2F27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7516" y="2541304"/>
            <a:ext cx="3895725" cy="253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Father’s Day</a:t>
            </a:r>
          </a:p>
        </p:txBody>
      </p:sp>
    </p:spTree>
    <p:extLst>
      <p:ext uri="{BB962C8B-B14F-4D97-AF65-F5344CB8AC3E}">
        <p14:creationId xmlns:p14="http://schemas.microsoft.com/office/powerpoint/2010/main" val="382063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In home date window of 9/12/18 – 10/17/18</a:t>
            </a:r>
          </a:p>
          <a:p>
            <a:r>
              <a:rPr lang="en-US" sz="2400" dirty="0"/>
              <a:t>20,890,000 available</a:t>
            </a:r>
          </a:p>
          <a:p>
            <a:r>
              <a:rPr lang="en-US" sz="2400" dirty="0"/>
              <a:t>Consumer spend of 9.1 billion in 2017</a:t>
            </a:r>
          </a:p>
          <a:p>
            <a:r>
              <a:rPr lang="en-US" sz="2400" dirty="0"/>
              <a:t>Customized email campaign</a:t>
            </a:r>
          </a:p>
          <a:p>
            <a:r>
              <a:rPr lang="en-US" sz="2400" dirty="0"/>
              <a:t>500,000 free back of envelopes</a:t>
            </a:r>
          </a:p>
          <a:p>
            <a:pPr lvl="1"/>
            <a:r>
              <a:rPr lang="en-US" sz="2200" dirty="0"/>
              <a:t>8 week lead time to secure back of envelope</a:t>
            </a:r>
          </a:p>
          <a:p>
            <a:pPr lvl="1"/>
            <a:r>
              <a:rPr lang="en-US" sz="2200" dirty="0"/>
              <a:t>3 million insert minimum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Halloween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E830E1-EA47-43F5-8073-45D012EA0F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7516" y="2382707"/>
            <a:ext cx="3895725" cy="258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44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In home date window of 10/26/18 – 12/14/18</a:t>
            </a:r>
          </a:p>
          <a:p>
            <a:r>
              <a:rPr lang="en-US" sz="2400" dirty="0"/>
              <a:t>28,960,000 available</a:t>
            </a:r>
          </a:p>
          <a:p>
            <a:r>
              <a:rPr lang="en-US" sz="2400" dirty="0"/>
              <a:t>Consumer spend of 465 billion in 2017</a:t>
            </a:r>
          </a:p>
          <a:p>
            <a:r>
              <a:rPr lang="en-US" sz="2400" dirty="0"/>
              <a:t>Customized email campaign</a:t>
            </a:r>
          </a:p>
          <a:p>
            <a:r>
              <a:rPr lang="en-US" sz="2400" dirty="0"/>
              <a:t>500,000 free back of envelopes</a:t>
            </a:r>
          </a:p>
          <a:p>
            <a:pPr lvl="1"/>
            <a:r>
              <a:rPr lang="en-US" sz="2200" dirty="0"/>
              <a:t>8 week lead time to secure back of envelope</a:t>
            </a:r>
          </a:p>
          <a:p>
            <a:pPr lvl="1"/>
            <a:r>
              <a:rPr lang="en-US" sz="2200" dirty="0"/>
              <a:t>3 million insert minimum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Thanksgiving and Christmas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1BAB2D-2549-4BBC-8950-E94F164986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7516" y="2369716"/>
            <a:ext cx="3895725" cy="288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4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98C99F-F08F-46C2-B445-F1F8DE324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Gift giving holidays are a great time to reach out to consumers, as they spend billions of dollars in the weeks leading up to each of them.</a:t>
            </a:r>
          </a:p>
          <a:p>
            <a:r>
              <a:rPr lang="en-US" sz="2000" dirty="0"/>
              <a:t>Money Mailer offers an ideal target audience for these holidays. They have a median household income 74% above the national average, and spend 50% more on gift giving.</a:t>
            </a:r>
          </a:p>
          <a:p>
            <a:r>
              <a:rPr lang="en-US" sz="2000" dirty="0"/>
              <a:t>Our packages offer a great way to reach America’s best consumers leading up to every gift giving holiday.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5026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400" dirty="0"/>
              <a:t>Gift giving holidays are a great time for most businesses to reach out to consumers, as they spend substantially more during these periods. These are the best times to maximize your advertising dollars </a:t>
            </a:r>
          </a:p>
          <a:p>
            <a:pPr lvl="1"/>
            <a:r>
              <a:rPr lang="en-US" sz="2000" dirty="0"/>
              <a:t>Mother’s Day – Consumers spent $23.6 billion</a:t>
            </a:r>
          </a:p>
          <a:p>
            <a:pPr lvl="1"/>
            <a:r>
              <a:rPr lang="en-US" sz="2000" dirty="0"/>
              <a:t>Halloween – Consumers spent $9.1billion</a:t>
            </a:r>
          </a:p>
          <a:p>
            <a:pPr lvl="1"/>
            <a:r>
              <a:rPr lang="en-US" sz="2000" dirty="0"/>
              <a:t>Valentine’s Day – Consumers spent $18.2 billion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The Money Mailer select affluent audience is an ideal target for gift giving holidays. Our consumers compare favorably to the U.S. average. </a:t>
            </a:r>
          </a:p>
          <a:p>
            <a:pPr lvl="1"/>
            <a:r>
              <a:rPr lang="en-US" sz="2000" dirty="0"/>
              <a:t>74% higher income</a:t>
            </a:r>
          </a:p>
          <a:p>
            <a:pPr lvl="1"/>
            <a:r>
              <a:rPr lang="en-US" sz="2000" dirty="0"/>
              <a:t>50% more on gift giving</a:t>
            </a:r>
          </a:p>
          <a:p>
            <a:pPr lvl="1"/>
            <a:r>
              <a:rPr lang="en-US" sz="2000" dirty="0"/>
              <a:t>27% more likely to purchase online</a:t>
            </a:r>
          </a:p>
          <a:p>
            <a:pPr lvl="1"/>
            <a:r>
              <a:rPr lang="en-US" sz="2000" dirty="0"/>
              <a:t>46% more likely to purchase gifts online or over the phone</a:t>
            </a:r>
          </a:p>
          <a:p>
            <a:pPr marL="3429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Money Mailer distributes 12 months of the year covering all gift giving holidays. This has been an optimal time for many of our clients like Teleflora, Popcorn Factory, Harry &amp; David, and other national brands to acquire new customers during these special gift giving periods.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86ED6D-1EAF-44B7-AA1E-1F8A5A75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55349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tk319614rkn.jpg">
            <a:extLst>
              <a:ext uri="{FF2B5EF4-FFF2-40B4-BE49-F238E27FC236}">
                <a16:creationId xmlns:a16="http://schemas.microsoft.com/office/drawing/2014/main" id="{C6063494-21FB-49EC-BDAC-D80E70707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86" y="3039916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7E858C-2EE2-486E-A79B-82920B1EE5A6}"/>
              </a:ext>
            </a:extLst>
          </p:cNvPr>
          <p:cNvGrpSpPr/>
          <p:nvPr/>
        </p:nvGrpSpPr>
        <p:grpSpPr>
          <a:xfrm>
            <a:off x="289482" y="279328"/>
            <a:ext cx="8562380" cy="971949"/>
            <a:chOff x="420703" y="348683"/>
            <a:chExt cx="8299939" cy="97194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CB5EBA1-998F-4E0C-B099-108BF7520A29}"/>
                </a:ext>
              </a:extLst>
            </p:cNvPr>
            <p:cNvSpPr/>
            <p:nvPr/>
          </p:nvSpPr>
          <p:spPr>
            <a:xfrm>
              <a:off x="420703" y="443528"/>
              <a:ext cx="8299939" cy="877104"/>
            </a:xfrm>
            <a:prstGeom prst="roundRect">
              <a:avLst>
                <a:gd name="adj" fmla="val 664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096">
                <a:defRPr/>
              </a:pPr>
              <a:endParaRPr lang="en-US" sz="2400" b="1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BE4F5C0-7778-41E9-AE88-8A3D0D1D32B7}"/>
                </a:ext>
              </a:extLst>
            </p:cNvPr>
            <p:cNvSpPr/>
            <p:nvPr/>
          </p:nvSpPr>
          <p:spPr>
            <a:xfrm>
              <a:off x="420703" y="348683"/>
              <a:ext cx="8299939" cy="877104"/>
            </a:xfrm>
            <a:prstGeom prst="roundRect">
              <a:avLst>
                <a:gd name="adj" fmla="val 9650"/>
              </a:avLst>
            </a:prstGeom>
            <a:solidFill>
              <a:srgbClr val="054A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9096"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+mj-lt"/>
                </a:rPr>
                <a:t>Money Mailer’s National Consumer Profile</a:t>
              </a:r>
            </a:p>
          </p:txBody>
        </p:sp>
      </p:grpSp>
      <p:pic>
        <p:nvPicPr>
          <p:cNvPr id="22" name="Picture 4" descr="78483565.jpg">
            <a:extLst>
              <a:ext uri="{FF2B5EF4-FFF2-40B4-BE49-F238E27FC236}">
                <a16:creationId xmlns:a16="http://schemas.microsoft.com/office/drawing/2014/main" id="{6FEDDCC4-A5C8-4384-93F8-7A5B8C9A3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5" y="1533888"/>
            <a:ext cx="2373313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75779949.jpg">
            <a:extLst>
              <a:ext uri="{FF2B5EF4-FFF2-40B4-BE49-F238E27FC236}">
                <a16:creationId xmlns:a16="http://schemas.microsoft.com/office/drawing/2014/main" id="{239A34E1-E035-4622-B394-F1A25186B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98" y="1533888"/>
            <a:ext cx="12985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A14AF853-4C3A-41A7-A4D8-E0091DC9D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6" y="1367888"/>
            <a:ext cx="3898254" cy="39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48" tIns="41025" rIns="82048" bIns="41025">
            <a:spAutoFit/>
          </a:bodyPr>
          <a:lstStyle>
            <a:lvl1pPr eaLnBrk="0" hangingPunct="0">
              <a:spcBef>
                <a:spcPct val="20000"/>
              </a:spcBef>
              <a:buClr>
                <a:srgbClr val="DD0E09"/>
              </a:buClr>
              <a:buFont typeface="Wingdings" pitchFamily="2" charset="2"/>
              <a:buChar char="Ø"/>
              <a:defRPr sz="3200">
                <a:solidFill>
                  <a:srgbClr val="7F7F7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0E09"/>
              </a:buClr>
              <a:buFont typeface="Arial" charset="0"/>
              <a:buChar char="–"/>
              <a:defRPr sz="2800">
                <a:solidFill>
                  <a:srgbClr val="7F7F7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0E09"/>
              </a:buClr>
              <a:buFont typeface="Arial" charset="0"/>
              <a:buChar char="•"/>
              <a:defRPr sz="24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D0E09"/>
              </a:buClr>
              <a:buFont typeface="Arial" charset="0"/>
              <a:buChar char="–"/>
              <a:defRPr sz="20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D0E09"/>
              </a:buClr>
              <a:buFont typeface="Arial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u="sng" dirty="0">
                <a:solidFill>
                  <a:schemeClr val="accent1"/>
                </a:solidFill>
                <a:latin typeface="+mj-lt"/>
                <a:ea typeface="ＭＳ Ｐゴシック" pitchFamily="34" charset="-128"/>
              </a:rPr>
              <a:t>Affluent Engaged Consumer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A75AE5A-302E-43A6-8AE0-475436814EB4}"/>
              </a:ext>
            </a:extLst>
          </p:cNvPr>
          <p:cNvSpPr txBox="1">
            <a:spLocks/>
          </p:cNvSpPr>
          <p:nvPr/>
        </p:nvSpPr>
        <p:spPr>
          <a:xfrm>
            <a:off x="3988780" y="1758516"/>
            <a:ext cx="5029200" cy="4242816"/>
          </a:xfrm>
          <a:prstGeom prst="rect">
            <a:avLst/>
          </a:prstGeom>
        </p:spPr>
        <p:txBody>
          <a:bodyPr vert="horz" lIns="82048" tIns="41025" rIns="82048" bIns="41025" rtlCol="0">
            <a:normAutofit/>
          </a:bodyPr>
          <a:lstStyle>
            <a:lvl1pPr marL="205122" indent="-205122" algn="l" defTabSz="820487" rtl="0" eaLnBrk="1" latinLnBrk="0" hangingPunct="1">
              <a:lnSpc>
                <a:spcPct val="90000"/>
              </a:lnSpc>
              <a:spcBef>
                <a:spcPts val="897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365" indent="-205122" algn="l" defTabSz="820487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608" indent="-205122" algn="l" defTabSz="820487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851" indent="-205122" algn="l" defTabSz="820487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6095" indent="-205122" algn="l" defTabSz="820487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338" indent="-205122" algn="l" defTabSz="820487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581" indent="-205122" algn="l" defTabSz="820487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6826" indent="-205122" algn="l" defTabSz="820487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068" indent="-205122" algn="l" defTabSz="820487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70000"/>
              </a:lnSpc>
              <a:buClr>
                <a:srgbClr val="C00000"/>
              </a:buClr>
              <a:buFont typeface="Arial" pitchFamily="34" charset="0"/>
              <a:buChar char="–"/>
              <a:defRPr/>
            </a:pPr>
            <a:endParaRPr lang="en-US" sz="1200" dirty="0">
              <a:solidFill>
                <a:schemeClr val="tx2"/>
              </a:solidFill>
              <a:latin typeface="Franklin Gothic Medium Cond" panose="020B0606030402020204" pitchFamily="34" charset="0"/>
              <a:ea typeface="MS PGothic" pitchFamily="34" charset="-128"/>
              <a:cs typeface="Helvetica" panose="020B0604020202020204" pitchFamily="34" charset="0"/>
            </a:endParaRPr>
          </a:p>
          <a:p>
            <a:pPr lvl="1">
              <a:lnSpc>
                <a:spcPct val="70000"/>
              </a:lnSpc>
              <a:buClr>
                <a:srgbClr val="84BF4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1500" b="1" dirty="0">
                <a:solidFill>
                  <a:srgbClr val="054A89"/>
                </a:solidFill>
                <a:latin typeface="Century Gothic" panose="020B0502020202020204" pitchFamily="34" charset="0"/>
                <a:ea typeface="MS PGothic" pitchFamily="34" charset="-128"/>
                <a:cs typeface="Helvetica" panose="020B0604020202020204" pitchFamily="34" charset="0"/>
              </a:rPr>
              <a:t>74% higher household income</a:t>
            </a:r>
          </a:p>
          <a:p>
            <a:pPr marL="410243" lvl="1" indent="0">
              <a:lnSpc>
                <a:spcPct val="7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Helvetica" panose="020B0604020202020204" pitchFamily="34" charset="0"/>
              </a:rPr>
              <a:t>      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70000"/>
              </a:lnSpc>
              <a:buClr>
                <a:srgbClr val="84BF4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1500" b="1" dirty="0">
                <a:solidFill>
                  <a:srgbClr val="054A8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21% more likely to be married</a:t>
            </a:r>
          </a:p>
          <a:p>
            <a:pPr marL="410243" lvl="1" indent="0">
              <a:lnSpc>
                <a:spcPct val="7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Helvetica" panose="020B0604020202020204" pitchFamily="34" charset="0"/>
              </a:rPr>
              <a:t>       </a:t>
            </a:r>
          </a:p>
          <a:p>
            <a:pPr lvl="1">
              <a:lnSpc>
                <a:spcPct val="70000"/>
              </a:lnSpc>
              <a:buClr>
                <a:srgbClr val="84BF4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1500" b="1" dirty="0">
                <a:solidFill>
                  <a:srgbClr val="054A8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11% more likely to have children</a:t>
            </a:r>
          </a:p>
          <a:p>
            <a:pPr marL="410243" lvl="1" indent="0">
              <a:lnSpc>
                <a:spcPct val="70000"/>
              </a:lnSpc>
              <a:buClr>
                <a:srgbClr val="84BF41"/>
              </a:buClr>
              <a:buSzPct val="70000"/>
              <a:buNone/>
              <a:defRPr/>
            </a:pPr>
            <a:endParaRPr lang="en-US" sz="1500" b="1" dirty="0">
              <a:solidFill>
                <a:srgbClr val="054A89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70000"/>
              </a:lnSpc>
              <a:buClr>
                <a:srgbClr val="84BF4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1500" b="1" dirty="0">
                <a:solidFill>
                  <a:srgbClr val="054A8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49% more likely to give gifts of clothing</a:t>
            </a:r>
          </a:p>
          <a:p>
            <a:pPr marL="410243" lvl="1" indent="0">
              <a:lnSpc>
                <a:spcPct val="70000"/>
              </a:lnSpc>
              <a:buClr>
                <a:srgbClr val="84BF41"/>
              </a:buClr>
              <a:buSzPct val="70000"/>
              <a:buNone/>
              <a:defRPr/>
            </a:pPr>
            <a:endParaRPr lang="en-US" sz="1500" b="1" dirty="0">
              <a:solidFill>
                <a:srgbClr val="054A89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70000"/>
              </a:lnSpc>
              <a:buClr>
                <a:srgbClr val="84BF4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1500" b="1" dirty="0">
                <a:solidFill>
                  <a:srgbClr val="054A8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49% more likely to give gifts of flowers</a:t>
            </a:r>
          </a:p>
          <a:p>
            <a:pPr marL="410243" lvl="1" indent="0">
              <a:lnSpc>
                <a:spcPct val="70000"/>
              </a:lnSpc>
              <a:buClr>
                <a:srgbClr val="84BF41"/>
              </a:buClr>
              <a:buSzPct val="70000"/>
              <a:buNone/>
              <a:defRPr/>
            </a:pPr>
            <a:endParaRPr lang="en-US" sz="1500" b="1" dirty="0">
              <a:solidFill>
                <a:srgbClr val="054A89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70000"/>
              </a:lnSpc>
              <a:buClr>
                <a:srgbClr val="84BF4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1500" b="1" dirty="0">
                <a:solidFill>
                  <a:srgbClr val="054A8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46% more likely to order gifts online or over the phone</a:t>
            </a:r>
          </a:p>
          <a:p>
            <a:pPr lvl="1">
              <a:lnSpc>
                <a:spcPct val="70000"/>
              </a:lnSpc>
              <a:buClr>
                <a:srgbClr val="84BF41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en-US" sz="1500" b="1" dirty="0">
              <a:solidFill>
                <a:srgbClr val="054A89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410243" lvl="1" indent="0">
              <a:lnSpc>
                <a:spcPct val="7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Helvetica" panose="020B0604020202020204" pitchFamily="34" charset="0"/>
              </a:rPr>
              <a:t>       </a:t>
            </a:r>
          </a:p>
          <a:p>
            <a:pPr marL="410243" lvl="1" indent="0">
              <a:lnSpc>
                <a:spcPct val="70000"/>
              </a:lnSpc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Franklin Gothic Medium Cond" panose="020B0606030402020204" pitchFamily="34" charset="0"/>
              <a:ea typeface="MS PGothic" pitchFamily="34" charset="-128"/>
              <a:cs typeface="Helvetica" panose="020B0604020202020204" pitchFamily="34" charset="0"/>
            </a:endParaRPr>
          </a:p>
          <a:p>
            <a:pPr lvl="1">
              <a:buClr>
                <a:srgbClr val="C00000"/>
              </a:buClr>
              <a:defRPr/>
            </a:pPr>
            <a:endParaRPr lang="en-US" sz="1800" dirty="0">
              <a:latin typeface="Franklin Gothic Medium Cond" panose="020B0606030402020204" pitchFamily="34" charset="0"/>
              <a:ea typeface="ＭＳ Ｐゴシック"/>
              <a:cs typeface="Helvetica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FD33CA-E965-4677-ABA1-48BFCD8F642D}"/>
              </a:ext>
            </a:extLst>
          </p:cNvPr>
          <p:cNvSpPr/>
          <p:nvPr/>
        </p:nvSpPr>
        <p:spPr>
          <a:xfrm>
            <a:off x="306697" y="6020680"/>
            <a:ext cx="8562379" cy="100090"/>
          </a:xfrm>
          <a:prstGeom prst="roundRect">
            <a:avLst>
              <a:gd name="adj" fmla="val 6643"/>
            </a:avLst>
          </a:prstGeom>
          <a:solidFill>
            <a:srgbClr val="054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9096">
              <a:defRPr/>
            </a:pPr>
            <a:endParaRPr lang="en-US" sz="2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2B3BFAFE-1D4F-4EFF-B41D-079E60A94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82" y="6204082"/>
            <a:ext cx="7389056" cy="46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eaLnBrk="1" hangingPunct="1">
              <a:defRPr/>
            </a:pP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Sources:  Census Data, Bureau of Labor Statistics Consumer Expenditure Survey, MRI Consumer Behavior Survey   </a:t>
            </a:r>
          </a:p>
          <a:p>
            <a:pPr>
              <a:defRPr/>
            </a:pP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MMR Coupon Usage and Attitude Research January 2018</a:t>
            </a:r>
          </a:p>
          <a:p>
            <a:pPr eaLnBrk="1" hangingPunct="1">
              <a:defRPr/>
            </a:pPr>
            <a:endParaRPr lang="en-US" sz="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86459A-AA5B-43B4-B4D4-6476013F3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38" y="6247770"/>
            <a:ext cx="1146034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0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1095735" y="2322634"/>
            <a:ext cx="1896246" cy="406008"/>
          </a:xfrm>
          <a:prstGeom prst="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611481" y="2318652"/>
            <a:ext cx="1896246" cy="406008"/>
          </a:xfrm>
          <a:prstGeom prst="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Advertising Environment – </a:t>
            </a:r>
            <a:r>
              <a:rPr lang="en-US" b="1" i="1" u="sng" dirty="0"/>
              <a:t>Local!</a:t>
            </a:r>
            <a:endParaRPr lang="en-US" b="1" dirty="0"/>
          </a:p>
        </p:txBody>
      </p:sp>
      <p:sp>
        <p:nvSpPr>
          <p:cNvPr id="76" name="Rectangle 75"/>
          <p:cNvSpPr/>
          <p:nvPr/>
        </p:nvSpPr>
        <p:spPr>
          <a:xfrm>
            <a:off x="6137044" y="2311779"/>
            <a:ext cx="1896246" cy="406008"/>
          </a:xfrm>
          <a:prstGeom prst="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1302053" y="2305538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D0E09"/>
              </a:buClr>
              <a:buFont typeface="Wingdings" panose="05000000000000000000" pitchFamily="2" charset="2"/>
              <a:buChar char="Ø"/>
              <a:defRPr sz="32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0E09"/>
              </a:buClr>
              <a:buFont typeface="Wingdings" panose="05000000000000000000" pitchFamily="2" charset="2"/>
              <a:buChar char="§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0E09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D0E09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0E09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Chicago, IL</a:t>
            </a:r>
            <a:endParaRPr kumimoji="0" lang="en-US" alt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820448" y="1229462"/>
            <a:ext cx="74091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D0E09"/>
              </a:buClr>
              <a:buFont typeface="Wingdings" panose="05000000000000000000" pitchFamily="2" charset="2"/>
              <a:buChar char="Ø"/>
              <a:defRPr sz="32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0E09"/>
              </a:buClr>
              <a:buFont typeface="Wingdings" panose="05000000000000000000" pitchFamily="2" charset="2"/>
              <a:buChar char="§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0E09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D0E09"/>
              </a:buClr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0E09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0E09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We </a:t>
            </a:r>
            <a:r>
              <a:rPr lang="en-US" altLang="en-US" sz="2000" b="1" i="1" kern="0" dirty="0">
                <a:solidFill>
                  <a:srgbClr val="C00000"/>
                </a:solidFill>
              </a:rPr>
              <a:t>are the local gift giving neighborhood shopping experience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. This </a:t>
            </a:r>
            <a:r>
              <a:rPr lang="en-US" altLang="en-US" sz="2000" b="1" i="1" kern="0" dirty="0">
                <a:solidFill>
                  <a:srgbClr val="C00000"/>
                </a:solidFill>
              </a:rPr>
              <a:t>hyper local environment is an ideal vehicle for national advertisers to reach out to consumers around gift giving holidays.</a:t>
            </a:r>
            <a:endParaRPr kumimoji="0" lang="en-US" altLang="en-US" sz="2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86526" y="2304145"/>
            <a:ext cx="1896246" cy="3798283"/>
          </a:xfrm>
          <a:prstGeom prst="rect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3729092" y="2321601"/>
            <a:ext cx="171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US" altLang="en-US" sz="2000" b="1" i="1" dirty="0">
                <a:solidFill>
                  <a:prstClr val="white"/>
                </a:solidFill>
                <a:latin typeface="Calibri" panose="020F0502020204030204" pitchFamily="34" charset="0"/>
              </a:rPr>
              <a:t>Charlotte, NC</a:t>
            </a:r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6307643" y="2293825"/>
            <a:ext cx="1555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altLang="en-US" sz="2000" b="1" i="1" dirty="0">
                <a:solidFill>
                  <a:prstClr val="white"/>
                </a:solidFill>
                <a:latin typeface="Calibri" panose="020F0502020204030204" pitchFamily="34" charset="0"/>
              </a:rPr>
              <a:t>Houston, TX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611482" y="2314905"/>
            <a:ext cx="1896246" cy="3798283"/>
          </a:xfrm>
          <a:prstGeom prst="rect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137044" y="2307569"/>
            <a:ext cx="1896246" cy="3798283"/>
          </a:xfrm>
          <a:prstGeom prst="rect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6CF27-C52D-4D14-9C91-66F3A840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86" y="2806151"/>
            <a:ext cx="1183836" cy="807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7A105B-6B77-486A-9CAA-4360B900B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96" y="4336859"/>
            <a:ext cx="1609156" cy="812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A001B-A202-4171-AA73-9675616A5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77" y="3866767"/>
            <a:ext cx="1817544" cy="376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69C61A-87FD-423E-BF1C-53C9D4348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596" y="5365250"/>
            <a:ext cx="1763079" cy="314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9C6243-AC63-4AFC-9DA5-7BC71B734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485" y="2843771"/>
            <a:ext cx="1471983" cy="663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1C3E19-329D-4D60-86F4-E6B5D0225E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154" y="3694802"/>
            <a:ext cx="1590900" cy="885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378D5-1AE1-4ECC-BE40-87DA70FA8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0504" y="4931473"/>
            <a:ext cx="1152982" cy="748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837BEB-2542-452B-8051-6DDEA636C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3084" y="4029852"/>
            <a:ext cx="1684164" cy="368388"/>
          </a:xfrm>
          <a:prstGeom prst="rect">
            <a:avLst/>
          </a:prstGeom>
        </p:spPr>
      </p:pic>
      <p:pic>
        <p:nvPicPr>
          <p:cNvPr id="1028" name="Picture 4" descr="Vending Nut Company">
            <a:extLst>
              <a:ext uri="{FF2B5EF4-FFF2-40B4-BE49-F238E27FC236}">
                <a16:creationId xmlns:a16="http://schemas.microsoft.com/office/drawing/2014/main" id="{23637A38-5201-4C97-9202-07E503ED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05" y="2717787"/>
            <a:ext cx="1480521" cy="10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5DED3-D653-4D40-8EA7-C632CC84DB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9874" y="4670791"/>
            <a:ext cx="1791933" cy="9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CC9B1F-DC58-40D8-BDED-B310C409C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65" y="270031"/>
            <a:ext cx="7928999" cy="859374"/>
          </a:xfrm>
        </p:spPr>
        <p:txBody>
          <a:bodyPr/>
          <a:lstStyle/>
          <a:p>
            <a:r>
              <a:rPr lang="en-US" b="1" dirty="0"/>
              <a:t>Gift Giving Holiday Case Study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D7CFC8-6C40-4B53-925F-9C5EA1EF2C5C}"/>
              </a:ext>
            </a:extLst>
          </p:cNvPr>
          <p:cNvSpPr/>
          <p:nvPr/>
        </p:nvSpPr>
        <p:spPr>
          <a:xfrm>
            <a:off x="5455247" y="1403507"/>
            <a:ext cx="2926080" cy="1828800"/>
          </a:xfrm>
          <a:prstGeom prst="ellipse">
            <a:avLst/>
          </a:prstGeom>
          <a:solidFill>
            <a:srgbClr val="054A89"/>
          </a:solidFill>
          <a:ln>
            <a:solidFill>
              <a:srgbClr val="84B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client acquisition cost through Money Mailer was 20% lower and the average ticket size was 25% higher!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62A94B-8289-4AA1-9326-78A141508BE3}"/>
              </a:ext>
            </a:extLst>
          </p:cNvPr>
          <p:cNvSpPr/>
          <p:nvPr/>
        </p:nvSpPr>
        <p:spPr>
          <a:xfrm>
            <a:off x="84082" y="6055296"/>
            <a:ext cx="1734207" cy="75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C4243B-9D88-4A56-8927-B1FD1202AC86}"/>
              </a:ext>
            </a:extLst>
          </p:cNvPr>
          <p:cNvSpPr/>
          <p:nvPr/>
        </p:nvSpPr>
        <p:spPr>
          <a:xfrm>
            <a:off x="274320" y="1348303"/>
            <a:ext cx="417225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u="sng" dirty="0">
                <a:solidFill>
                  <a:srgbClr val="FF0000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Situation:</a:t>
            </a:r>
          </a:p>
          <a:p>
            <a:r>
              <a:rPr lang="en-US" sz="1600" dirty="0">
                <a:latin typeface="+mj-lt"/>
                <a:ea typeface="MS PGothic" pitchFamily="34" charset="-128"/>
                <a:cs typeface="Calibri" panose="020F0502020204030204" pitchFamily="34" charset="0"/>
              </a:rPr>
              <a:t>A online men’s clothing retailer was interested in testing shared mail for the first time.  The company utilized television, radio, catalogs, and email to acquire new customers. </a:t>
            </a:r>
          </a:p>
          <a:p>
            <a:endParaRPr lang="en-US" sz="1600" dirty="0">
              <a:latin typeface="+mj-lt"/>
              <a:ea typeface="MS PGothic" pitchFamily="34" charset="-128"/>
              <a:cs typeface="Calibri" panose="020F0502020204030204" pitchFamily="34" charset="0"/>
            </a:endParaRPr>
          </a:p>
          <a:p>
            <a:r>
              <a:rPr lang="en-US" sz="1600" dirty="0">
                <a:latin typeface="+mj-lt"/>
                <a:ea typeface="MS PGothic" pitchFamily="34" charset="-128"/>
                <a:cs typeface="Calibri" panose="020F0502020204030204" pitchFamily="34" charset="0"/>
              </a:rPr>
              <a:t>The company tested Money Mailer for a 4 week period leading into a major holiday. </a:t>
            </a:r>
          </a:p>
          <a:p>
            <a:pPr marL="0" indent="0">
              <a:buNone/>
            </a:pPr>
            <a:endParaRPr lang="en-US" altLang="en-US" sz="16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1600" b="1" u="sng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Analysis:</a:t>
            </a:r>
          </a:p>
          <a:p>
            <a:r>
              <a:rPr lang="en-US" altLang="en-US" sz="1600" dirty="0">
                <a:latin typeface="+mj-lt"/>
                <a:cs typeface="Calibri" panose="020F0502020204030204" pitchFamily="34" charset="0"/>
              </a:rPr>
              <a:t>A match-back analysis compared the mailed versus non-mailed households for change in customer acquisition after the completion of the campaign.  </a:t>
            </a:r>
          </a:p>
          <a:p>
            <a:pPr marL="0" indent="0">
              <a:buNone/>
            </a:pPr>
            <a:endParaRPr lang="en-US" altLang="en-US" sz="16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1600" b="1" u="sng" dirty="0">
                <a:solidFill>
                  <a:srgbClr val="FF0000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R</a:t>
            </a:r>
            <a:r>
              <a:rPr lang="en-US" altLang="en-US" sz="1600" b="1" u="sng" dirty="0">
                <a:solidFill>
                  <a:srgbClr val="FF0000"/>
                </a:solidFill>
                <a:latin typeface="+mj-lt"/>
              </a:rPr>
              <a:t>ESULTS:</a:t>
            </a: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The Money Mailer campaign customer acquisition cost</a:t>
            </a:r>
            <a:r>
              <a:rPr lang="en-US" altLang="en-US" sz="1600" dirty="0">
                <a:latin typeface="+mj-lt"/>
                <a:cs typeface="Calibri" panose="020F0502020204030204" pitchFamily="34" charset="0"/>
              </a:rPr>
              <a:t> was 20% lower with a 25% higher average ticket size!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80959-82AE-458E-9F21-567615D05B34}"/>
              </a:ext>
            </a:extLst>
          </p:cNvPr>
          <p:cNvSpPr/>
          <p:nvPr/>
        </p:nvSpPr>
        <p:spPr>
          <a:xfrm>
            <a:off x="4446574" y="350075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Follow on Activity</a:t>
            </a:r>
            <a:r>
              <a:rPr lang="en-US" altLang="en-US" sz="1600" b="1" u="sng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en-US" altLang="en-US" sz="1600" dirty="0">
                <a:latin typeface="+mj-lt"/>
                <a:cs typeface="Calibri" panose="020F0502020204030204" pitchFamily="34" charset="0"/>
              </a:rPr>
              <a:t>Client immediately added an additional campaign with Money Mailer in a normally dormant advertising period.  Client is adding Money Mailer as a key strategy into its marketing calendar.   </a:t>
            </a:r>
          </a:p>
          <a:p>
            <a:endParaRPr lang="en-US" sz="1600" dirty="0">
              <a:latin typeface="+mj-lt"/>
              <a:ea typeface="MS PGothic" pitchFamily="34" charset="-128"/>
              <a:cs typeface="Calibri" panose="020F0502020204030204" pitchFamily="34" charset="0"/>
            </a:endParaRPr>
          </a:p>
          <a:p>
            <a:r>
              <a:rPr lang="en-US" sz="1600" dirty="0">
                <a:latin typeface="+mj-lt"/>
                <a:ea typeface="MS PGothic" pitchFamily="34" charset="-128"/>
                <a:cs typeface="Calibri" panose="020F0502020204030204" pitchFamily="34" charset="0"/>
              </a:rPr>
              <a:t>Date Range:				May 2017</a:t>
            </a:r>
          </a:p>
          <a:p>
            <a:r>
              <a:rPr lang="en-US" sz="1600" dirty="0">
                <a:latin typeface="+mj-lt"/>
                <a:ea typeface="MS PGothic" pitchFamily="34" charset="-128"/>
                <a:cs typeface="Calibri" panose="020F0502020204030204" pitchFamily="34" charset="0"/>
              </a:rPr>
              <a:t># of Households Mailed:	3 million</a:t>
            </a:r>
          </a:p>
          <a:p>
            <a:r>
              <a:rPr lang="en-US" sz="1600" dirty="0">
                <a:latin typeface="+mj-lt"/>
                <a:ea typeface="MS PGothic" pitchFamily="34" charset="-128"/>
                <a:cs typeface="Calibri" panose="020F0502020204030204" pitchFamily="34" charset="0"/>
              </a:rPr>
              <a:t># of Markets Mailed:		13</a:t>
            </a:r>
          </a:p>
        </p:txBody>
      </p:sp>
    </p:spTree>
    <p:extLst>
      <p:ext uri="{BB962C8B-B14F-4D97-AF65-F5344CB8AC3E}">
        <p14:creationId xmlns:p14="http://schemas.microsoft.com/office/powerpoint/2010/main" val="283707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05117" y="1750558"/>
            <a:ext cx="3889405" cy="4099984"/>
          </a:xfrm>
        </p:spPr>
        <p:txBody>
          <a:bodyPr>
            <a:normAutofit/>
          </a:bodyPr>
          <a:lstStyle/>
          <a:p>
            <a:r>
              <a:rPr lang="en-US" sz="2000" dirty="0"/>
              <a:t>Teleflora</a:t>
            </a:r>
          </a:p>
          <a:p>
            <a:r>
              <a:rPr lang="en-US" sz="2000" dirty="0"/>
              <a:t>Kansas City Steaks</a:t>
            </a:r>
          </a:p>
          <a:p>
            <a:r>
              <a:rPr lang="en-US" sz="2000" dirty="0"/>
              <a:t>Wine Country Gift Baskets</a:t>
            </a:r>
          </a:p>
          <a:p>
            <a:r>
              <a:rPr lang="en-US" sz="2000" dirty="0"/>
              <a:t>Fragrancenet.com</a:t>
            </a:r>
          </a:p>
          <a:p>
            <a:r>
              <a:rPr lang="en-US" sz="2000" dirty="0"/>
              <a:t>Popcorn Factory</a:t>
            </a:r>
          </a:p>
          <a:p>
            <a:r>
              <a:rPr lang="en-US" sz="2000" dirty="0"/>
              <a:t>Macy’s Wine Cellar</a:t>
            </a:r>
          </a:p>
          <a:p>
            <a:r>
              <a:rPr lang="en-US" sz="2000" dirty="0"/>
              <a:t>Cushman’s Fruit</a:t>
            </a:r>
          </a:p>
          <a:p>
            <a:r>
              <a:rPr lang="en-US" sz="2000" dirty="0"/>
              <a:t>Yankee Candle</a:t>
            </a:r>
          </a:p>
          <a:p>
            <a:r>
              <a:rPr lang="en-US" sz="2000" dirty="0"/>
              <a:t>Omaha Steaks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Seasonal Holiday Advertisers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F1506ED-BAB7-418E-80C5-24F8CCA8B8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7490" y="1372620"/>
            <a:ext cx="3309258" cy="2121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06C9DC-4A25-44D6-9CE2-E62345838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382" y="2701960"/>
            <a:ext cx="3309257" cy="194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B3B3C-39D9-4FFD-B64E-93582E214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490" y="4252190"/>
            <a:ext cx="3432879" cy="2205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95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home date window of 1/5/18 – 2/9/18</a:t>
            </a:r>
          </a:p>
          <a:p>
            <a:r>
              <a:rPr lang="en-US" sz="2400" dirty="0"/>
              <a:t>12,490,000 available</a:t>
            </a:r>
          </a:p>
          <a:p>
            <a:r>
              <a:rPr lang="en-US" sz="2400" dirty="0"/>
              <a:t>Consumer spend of 18.2 billion in 2017</a:t>
            </a:r>
          </a:p>
          <a:p>
            <a:r>
              <a:rPr lang="en-US" sz="2400" dirty="0"/>
              <a:t>Customized email campaign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6D66DB-2FBA-42C4-B11F-A33025A1EF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3439" y="2531828"/>
            <a:ext cx="3981608" cy="255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Valentine’s Day </a:t>
            </a:r>
          </a:p>
        </p:txBody>
      </p:sp>
    </p:spTree>
    <p:extLst>
      <p:ext uri="{BB962C8B-B14F-4D97-AF65-F5344CB8AC3E}">
        <p14:creationId xmlns:p14="http://schemas.microsoft.com/office/powerpoint/2010/main" val="205014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home date window of 2/16/18- 3/23/18</a:t>
            </a:r>
          </a:p>
          <a:p>
            <a:r>
              <a:rPr lang="en-US" sz="2400" dirty="0"/>
              <a:t>17,130,000 available</a:t>
            </a:r>
          </a:p>
          <a:p>
            <a:r>
              <a:rPr lang="en-US" sz="2400" dirty="0"/>
              <a:t>Consumer spend of 18.4 billion in 2017</a:t>
            </a:r>
          </a:p>
          <a:p>
            <a:r>
              <a:rPr lang="en-US" sz="2400" dirty="0"/>
              <a:t>Customized email campaign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Easter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5EDC4F-C367-4EFB-AB2E-67733C0C96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82379" y="2699844"/>
            <a:ext cx="4446374" cy="194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34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In home date window of 3/31/18 – 5/4/18</a:t>
            </a:r>
          </a:p>
          <a:p>
            <a:r>
              <a:rPr lang="en-US" sz="2400" dirty="0"/>
              <a:t>18,620,000 available</a:t>
            </a:r>
          </a:p>
          <a:p>
            <a:r>
              <a:rPr lang="en-US" sz="2400" dirty="0"/>
              <a:t>Consumer spend of 23.6 billion in 2017</a:t>
            </a:r>
          </a:p>
          <a:p>
            <a:r>
              <a:rPr lang="en-US" sz="2400" dirty="0"/>
              <a:t>Customized email campaign</a:t>
            </a:r>
          </a:p>
          <a:p>
            <a:r>
              <a:rPr lang="en-US" sz="2400" dirty="0"/>
              <a:t>500,000 free back of envelopes</a:t>
            </a:r>
          </a:p>
          <a:p>
            <a:pPr lvl="1"/>
            <a:r>
              <a:rPr lang="en-US" sz="2200" dirty="0"/>
              <a:t>8 week lead time to secure back of envelope</a:t>
            </a:r>
          </a:p>
          <a:p>
            <a:pPr lvl="1"/>
            <a:r>
              <a:rPr lang="en-US" sz="2200" dirty="0"/>
              <a:t>3 million insert minimum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C51C7B-9B58-4706-9C2C-ADCD87D159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3547" y="2369803"/>
            <a:ext cx="3609694" cy="291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Mother’s Day </a:t>
            </a:r>
          </a:p>
        </p:txBody>
      </p:sp>
    </p:spTree>
    <p:extLst>
      <p:ext uri="{BB962C8B-B14F-4D97-AF65-F5344CB8AC3E}">
        <p14:creationId xmlns:p14="http://schemas.microsoft.com/office/powerpoint/2010/main" val="3929192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Money Mailer 1">
      <a:dk1>
        <a:srgbClr val="FFFFFF"/>
      </a:dk1>
      <a:lt1>
        <a:srgbClr val="000000"/>
      </a:lt1>
      <a:dk2>
        <a:srgbClr val="FFFFFF"/>
      </a:dk2>
      <a:lt2>
        <a:srgbClr val="636363"/>
      </a:lt2>
      <a:accent1>
        <a:srgbClr val="C00000"/>
      </a:accent1>
      <a:accent2>
        <a:srgbClr val="002060"/>
      </a:accent2>
      <a:accent3>
        <a:srgbClr val="00B0F0"/>
      </a:accent3>
      <a:accent4>
        <a:srgbClr val="D8D8D8"/>
      </a:accent4>
      <a:accent5>
        <a:srgbClr val="0070C0"/>
      </a:accent5>
      <a:accent6>
        <a:srgbClr val="FF0000"/>
      </a:accent6>
      <a:hlink>
        <a:srgbClr val="00B0F0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</TotalTime>
  <Words>872</Words>
  <Application>Microsoft Office PowerPoint</Application>
  <PresentationFormat>On-screen Show (4:3)</PresentationFormat>
  <Paragraphs>145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MS PGothic</vt:lpstr>
      <vt:lpstr>MS PGothic</vt:lpstr>
      <vt:lpstr>Arial</vt:lpstr>
      <vt:lpstr>Arial Black</vt:lpstr>
      <vt:lpstr>Calibri</vt:lpstr>
      <vt:lpstr>Century Gothic</vt:lpstr>
      <vt:lpstr>Courier New</vt:lpstr>
      <vt:lpstr>Franklin Gothic Medium Cond</vt:lpstr>
      <vt:lpstr>Helvetica</vt:lpstr>
      <vt:lpstr>Wingdings</vt:lpstr>
      <vt:lpstr>Wingdings 2</vt:lpstr>
      <vt:lpstr>Quotable</vt:lpstr>
      <vt:lpstr>PowerPoint Presentation</vt:lpstr>
      <vt:lpstr>Executive Summary</vt:lpstr>
      <vt:lpstr>PowerPoint Presentation</vt:lpstr>
      <vt:lpstr>Our Advertising Environment – Local!</vt:lpstr>
      <vt:lpstr>Gift Giving Holiday Case Study</vt:lpstr>
      <vt:lpstr>Current Seasonal Holiday Advertisers </vt:lpstr>
      <vt:lpstr>Valentine’s Day </vt:lpstr>
      <vt:lpstr>Easter </vt:lpstr>
      <vt:lpstr>Mother’s Day </vt:lpstr>
      <vt:lpstr>Graduation </vt:lpstr>
      <vt:lpstr>Father’s Day</vt:lpstr>
      <vt:lpstr>Halloween</vt:lpstr>
      <vt:lpstr>Thanksgiving and Christmas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Franko</dc:creator>
  <cp:lastModifiedBy>Zahra Youssouf</cp:lastModifiedBy>
  <cp:revision>290</cp:revision>
  <cp:lastPrinted>2018-01-25T14:28:45Z</cp:lastPrinted>
  <dcterms:created xsi:type="dcterms:W3CDTF">2014-09-10T22:04:29Z</dcterms:created>
  <dcterms:modified xsi:type="dcterms:W3CDTF">2018-02-13T15:32:23Z</dcterms:modified>
</cp:coreProperties>
</file>