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5" r:id="rId5"/>
    <p:sldId id="266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B2A11F4-3567-43EB-B4EA-352AB053135C}">
          <p14:sldIdLst>
            <p14:sldId id="265"/>
            <p14:sldId id="266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2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92" userDrawn="1">
          <p15:clr>
            <a:srgbClr val="A4A3A4"/>
          </p15:clr>
        </p15:guide>
        <p15:guide id="4" pos="7512" userDrawn="1">
          <p15:clr>
            <a:srgbClr val="A4A3A4"/>
          </p15:clr>
        </p15:guide>
        <p15:guide id="5" orient="horz" pos="216" userDrawn="1">
          <p15:clr>
            <a:srgbClr val="A4A3A4"/>
          </p15:clr>
        </p15:guide>
        <p15:guide id="6" orient="horz" pos="4032" userDrawn="1">
          <p15:clr>
            <a:srgbClr val="A4A3A4"/>
          </p15:clr>
        </p15:guide>
        <p15:guide id="7" orient="horz" pos="6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295E"/>
    <a:srgbClr val="7F7F7F"/>
    <a:srgbClr val="E37777"/>
    <a:srgbClr val="66C5F3"/>
    <a:srgbClr val="979797"/>
    <a:srgbClr val="F2F2F2"/>
    <a:srgbClr val="404040"/>
    <a:srgbClr val="BFBFBF"/>
    <a:srgbClr val="A6A6A6"/>
    <a:srgbClr val="64A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72" y="72"/>
      </p:cViewPr>
      <p:guideLst>
        <p:guide orient="horz" pos="2424"/>
        <p:guide pos="3840"/>
        <p:guide pos="192"/>
        <p:guide pos="7512"/>
        <p:guide orient="horz" pos="216"/>
        <p:guide orient="horz" pos="4032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Draper" userId="e64cc6f3-c5ca-4108-9e28-10a7320d8571" providerId="ADAL" clId="{9E31C389-C21D-4CE6-BD75-D99BF6F4A675}"/>
    <pc:docChg chg="undo custSel modSld">
      <pc:chgData name="Caroline Draper" userId="e64cc6f3-c5ca-4108-9e28-10a7320d8571" providerId="ADAL" clId="{9E31C389-C21D-4CE6-BD75-D99BF6F4A675}" dt="2023-01-31T16:27:19.044" v="52" actId="20577"/>
      <pc:docMkLst>
        <pc:docMk/>
      </pc:docMkLst>
      <pc:sldChg chg="modSp mod">
        <pc:chgData name="Caroline Draper" userId="e64cc6f3-c5ca-4108-9e28-10a7320d8571" providerId="ADAL" clId="{9E31C389-C21D-4CE6-BD75-D99BF6F4A675}" dt="2023-01-31T16:27:19.044" v="52" actId="20577"/>
        <pc:sldMkLst>
          <pc:docMk/>
          <pc:sldMk cId="692456509" sldId="265"/>
        </pc:sldMkLst>
        <pc:graphicFrameChg chg="modGraphic">
          <ac:chgData name="Caroline Draper" userId="e64cc6f3-c5ca-4108-9e28-10a7320d8571" providerId="ADAL" clId="{9E31C389-C21D-4CE6-BD75-D99BF6F4A675}" dt="2023-01-31T16:27:19.044" v="52" actId="20577"/>
          <ac:graphicFrameMkLst>
            <pc:docMk/>
            <pc:sldMk cId="692456509" sldId="265"/>
            <ac:graphicFrameMk id="7" creationId="{C734228C-DA6B-C29F-84E3-668ADA9600E3}"/>
          </ac:graphicFrameMkLst>
        </pc:graphicFrameChg>
      </pc:sldChg>
      <pc:sldChg chg="modSp mod">
        <pc:chgData name="Caroline Draper" userId="e64cc6f3-c5ca-4108-9e28-10a7320d8571" providerId="ADAL" clId="{9E31C389-C21D-4CE6-BD75-D99BF6F4A675}" dt="2023-01-31T16:11:53.132" v="19" actId="20577"/>
        <pc:sldMkLst>
          <pc:docMk/>
          <pc:sldMk cId="3252381008" sldId="266"/>
        </pc:sldMkLst>
        <pc:graphicFrameChg chg="modGraphic">
          <ac:chgData name="Caroline Draper" userId="e64cc6f3-c5ca-4108-9e28-10a7320d8571" providerId="ADAL" clId="{9E31C389-C21D-4CE6-BD75-D99BF6F4A675}" dt="2023-01-31T16:11:53.132" v="19" actId="20577"/>
          <ac:graphicFrameMkLst>
            <pc:docMk/>
            <pc:sldMk cId="3252381008" sldId="266"/>
            <ac:graphicFrameMk id="3" creationId="{93207D42-011E-9C50-679F-9D5C985FA95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rolinedraper\OneDrive%20-%20What's%20Possible%20Group\Desktop\CLIENTS\DUNELM\Forecast%20Dunelm%20-%20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Overview!$E$22</c:f>
              <c:strCache>
                <c:ptCount val="1"/>
                <c:pt idx="0">
                  <c:v>Actual 2022 Revenue (£)</c:v>
                </c:pt>
              </c:strCache>
            </c:strRef>
          </c:tx>
          <c:spPr>
            <a:ln w="28575" cap="rnd">
              <a:solidFill>
                <a:srgbClr val="C4004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1812186605017593E-3"/>
                  <c:y val="-4.268529297632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DF-4D50-9813-ED5E24B02D8F}"/>
                </c:ext>
              </c:extLst>
            </c:dLbl>
            <c:dLbl>
              <c:idx val="2"/>
              <c:layout>
                <c:manualLayout>
                  <c:x val="-2.3624373210035187E-3"/>
                  <c:y val="-5.4326736515327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F-4D50-9813-ED5E24B02D8F}"/>
                </c:ext>
              </c:extLst>
            </c:dLbl>
            <c:dLbl>
              <c:idx val="3"/>
              <c:layout>
                <c:manualLayout>
                  <c:x val="-4.7248746420070807E-3"/>
                  <c:y val="-7.7609623593325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F-4D50-9813-ED5E24B02D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Overview!$B$23:$B$34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Overview!$E$23:$E$34</c:f>
              <c:numCache>
                <c:formatCode>"£"#,##0</c:formatCode>
                <c:ptCount val="12"/>
                <c:pt idx="0">
                  <c:v>23074</c:v>
                </c:pt>
                <c:pt idx="1">
                  <c:v>17056.5</c:v>
                </c:pt>
                <c:pt idx="2">
                  <c:v>0</c:v>
                </c:pt>
                <c:pt idx="3">
                  <c:v>13944</c:v>
                </c:pt>
                <c:pt idx="4">
                  <c:v>0</c:v>
                </c:pt>
                <c:pt idx="5">
                  <c:v>17761</c:v>
                </c:pt>
                <c:pt idx="6">
                  <c:v>5064.75</c:v>
                </c:pt>
                <c:pt idx="7">
                  <c:v>5064.75</c:v>
                </c:pt>
                <c:pt idx="8">
                  <c:v>10936.4</c:v>
                </c:pt>
                <c:pt idx="9">
                  <c:v>8185</c:v>
                </c:pt>
                <c:pt idx="10">
                  <c:v>10222</c:v>
                </c:pt>
                <c:pt idx="11">
                  <c:v>5058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1ADF-4D50-9813-ED5E24B02D8F}"/>
            </c:ext>
          </c:extLst>
        </c:ser>
        <c:ser>
          <c:idx val="1"/>
          <c:order val="1"/>
          <c:tx>
            <c:strRef>
              <c:f>Overview!$G$22</c:f>
              <c:strCache>
                <c:ptCount val="1"/>
                <c:pt idx="0">
                  <c:v>2021 Revenue (£)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074122494049271E-2"/>
                  <c:y val="8.5370585952658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DF-4D50-9813-ED5E24B02D8F}"/>
                </c:ext>
              </c:extLst>
            </c:dLbl>
            <c:dLbl>
              <c:idx val="1"/>
              <c:layout>
                <c:manualLayout>
                  <c:x val="-2.1655425277211523E-17"/>
                  <c:y val="7.372914241365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DF-4D50-9813-ED5E24B02D8F}"/>
                </c:ext>
              </c:extLst>
            </c:dLbl>
            <c:dLbl>
              <c:idx val="2"/>
              <c:layout>
                <c:manualLayout>
                  <c:x val="-3.5436559815053216E-3"/>
                  <c:y val="6.984866123399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DF-4D50-9813-ED5E24B02D8F}"/>
                </c:ext>
              </c:extLst>
            </c:dLbl>
            <c:dLbl>
              <c:idx val="4"/>
              <c:layout>
                <c:manualLayout>
                  <c:x val="2.8349247852042226E-2"/>
                  <c:y val="-3.88048117966627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DF-4D50-9813-ED5E24B02D8F}"/>
                </c:ext>
              </c:extLst>
            </c:dLbl>
            <c:dLbl>
              <c:idx val="6"/>
              <c:layout>
                <c:manualLayout>
                  <c:x val="8.2685306235123161E-3"/>
                  <c:y val="-7.760962359332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DF-4D50-9813-ED5E24B02D8F}"/>
                </c:ext>
              </c:extLst>
            </c:dLbl>
            <c:dLbl>
              <c:idx val="7"/>
              <c:layout>
                <c:manualLayout>
                  <c:x val="0"/>
                  <c:y val="5.820721769499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DF-4D50-9813-ED5E24B02D8F}"/>
                </c:ext>
              </c:extLst>
            </c:dLbl>
            <c:dLbl>
              <c:idx val="8"/>
              <c:layout>
                <c:manualLayout>
                  <c:x val="-1.1812186605018461E-3"/>
                  <c:y val="5.820721769499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DF-4D50-9813-ED5E24B02D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Overview!$B$23:$B$34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Overview!$G$23:$G$34</c:f>
              <c:numCache>
                <c:formatCode>"£"#,##0</c:formatCode>
                <c:ptCount val="12"/>
                <c:pt idx="0">
                  <c:v>5872</c:v>
                </c:pt>
                <c:pt idx="1">
                  <c:v>5872</c:v>
                </c:pt>
                <c:pt idx="2">
                  <c:v>13031</c:v>
                </c:pt>
                <c:pt idx="3">
                  <c:v>21182.5</c:v>
                </c:pt>
                <c:pt idx="4">
                  <c:v>17181</c:v>
                </c:pt>
                <c:pt idx="5">
                  <c:v>5945.56</c:v>
                </c:pt>
                <c:pt idx="6">
                  <c:v>5945.66</c:v>
                </c:pt>
                <c:pt idx="7">
                  <c:v>5945.66</c:v>
                </c:pt>
                <c:pt idx="8">
                  <c:v>16454.22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1ADF-4D50-9813-ED5E24B02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7223080"/>
        <c:axId val="527226032"/>
      </c:lineChart>
      <c:catAx>
        <c:axId val="527223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26032"/>
        <c:crosses val="autoZero"/>
        <c:auto val="1"/>
        <c:lblAlgn val="ctr"/>
        <c:lblOffset val="100"/>
        <c:noMultiLvlLbl val="0"/>
      </c:catAx>
      <c:valAx>
        <c:axId val="52722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23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8E002F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'cpm YR-ON-YR'!$E$22</c:f>
              <c:strCache>
                <c:ptCount val="1"/>
                <c:pt idx="0">
                  <c:v>2022 Avg Paid CPM (Gross)</c:v>
                </c:pt>
              </c:strCache>
            </c:strRef>
          </c:tx>
          <c:spPr>
            <a:ln w="28575" cap="rnd">
              <a:solidFill>
                <a:srgbClr val="C4004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1812186605017593E-3"/>
                  <c:y val="-4.268529297632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CE-4832-8172-B882FF85D4A2}"/>
                </c:ext>
              </c:extLst>
            </c:dLbl>
            <c:dLbl>
              <c:idx val="2"/>
              <c:layout>
                <c:manualLayout>
                  <c:x val="-2.3624373210035187E-3"/>
                  <c:y val="-5.4326736515327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CE-4832-8172-B882FF85D4A2}"/>
                </c:ext>
              </c:extLst>
            </c:dLbl>
            <c:dLbl>
              <c:idx val="3"/>
              <c:layout>
                <c:manualLayout>
                  <c:x val="-4.7248746420070807E-3"/>
                  <c:y val="-7.7609623593325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CE-4832-8172-B882FF85D4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E295E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'cpm YR-ON-YR'!$B$23:$B$34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'cpm YR-ON-YR'!$E$23:$E$34</c:f>
              <c:numCache>
                <c:formatCode>"£"#,##0.00</c:formatCode>
                <c:ptCount val="12"/>
                <c:pt idx="0">
                  <c:v>28</c:v>
                </c:pt>
                <c:pt idx="1">
                  <c:v>28.71</c:v>
                </c:pt>
                <c:pt idx="2">
                  <c:v>0</c:v>
                </c:pt>
                <c:pt idx="3">
                  <c:v>27.25</c:v>
                </c:pt>
                <c:pt idx="4">
                  <c:v>0</c:v>
                </c:pt>
                <c:pt idx="5">
                  <c:v>21.81</c:v>
                </c:pt>
                <c:pt idx="6">
                  <c:v>22.3</c:v>
                </c:pt>
                <c:pt idx="7">
                  <c:v>0</c:v>
                </c:pt>
                <c:pt idx="8">
                  <c:v>24.34</c:v>
                </c:pt>
                <c:pt idx="9">
                  <c:v>27.19</c:v>
                </c:pt>
                <c:pt idx="10">
                  <c:v>29.42</c:v>
                </c:pt>
                <c:pt idx="11">
                  <c:v>27.45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87CE-4832-8172-B882FF85D4A2}"/>
            </c:ext>
          </c:extLst>
        </c:ser>
        <c:ser>
          <c:idx val="1"/>
          <c:order val="1"/>
          <c:tx>
            <c:strRef>
              <c:f>'cpm YR-ON-YR'!$G$22</c:f>
              <c:strCache>
                <c:ptCount val="1"/>
                <c:pt idx="0">
                  <c:v>2021 Avg Paid CPM (Gross)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074122494049271E-2"/>
                  <c:y val="8.5370585952658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CE-4832-8172-B882FF85D4A2}"/>
                </c:ext>
              </c:extLst>
            </c:dLbl>
            <c:dLbl>
              <c:idx val="1"/>
              <c:layout>
                <c:manualLayout>
                  <c:x val="-2.1655425277211523E-17"/>
                  <c:y val="7.372914241365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CE-4832-8172-B882FF85D4A2}"/>
                </c:ext>
              </c:extLst>
            </c:dLbl>
            <c:dLbl>
              <c:idx val="2"/>
              <c:layout>
                <c:manualLayout>
                  <c:x val="-3.5436559815053216E-3"/>
                  <c:y val="6.984866123399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CE-4832-8172-B882FF85D4A2}"/>
                </c:ext>
              </c:extLst>
            </c:dLbl>
            <c:dLbl>
              <c:idx val="4"/>
              <c:layout>
                <c:manualLayout>
                  <c:x val="2.8349247852042226E-2"/>
                  <c:y val="-3.88048117966627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CE-4832-8172-B882FF85D4A2}"/>
                </c:ext>
              </c:extLst>
            </c:dLbl>
            <c:dLbl>
              <c:idx val="6"/>
              <c:layout>
                <c:manualLayout>
                  <c:x val="8.2685306235123161E-3"/>
                  <c:y val="-7.760962359332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CE-4832-8172-B882FF85D4A2}"/>
                </c:ext>
              </c:extLst>
            </c:dLbl>
            <c:dLbl>
              <c:idx val="7"/>
              <c:layout>
                <c:manualLayout>
                  <c:x val="0"/>
                  <c:y val="5.820721769499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CE-4832-8172-B882FF85D4A2}"/>
                </c:ext>
              </c:extLst>
            </c:dLbl>
            <c:dLbl>
              <c:idx val="8"/>
              <c:layout>
                <c:manualLayout>
                  <c:x val="-1.1812186605018461E-3"/>
                  <c:y val="5.820721769499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CE-4832-8172-B882FF85D4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'cpm YR-ON-YR'!$B$23:$B$34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'cpm YR-ON-YR'!$G$23:$G$34</c:f>
              <c:numCache>
                <c:formatCode>"£"#,##0.00</c:formatCode>
                <c:ptCount val="12"/>
                <c:pt idx="0">
                  <c:v>27.28</c:v>
                </c:pt>
                <c:pt idx="1">
                  <c:v>29.05</c:v>
                </c:pt>
                <c:pt idx="2">
                  <c:v>0</c:v>
                </c:pt>
                <c:pt idx="3">
                  <c:v>28.62</c:v>
                </c:pt>
                <c:pt idx="4">
                  <c:v>27.81</c:v>
                </c:pt>
                <c:pt idx="5">
                  <c:v>26.76</c:v>
                </c:pt>
                <c:pt idx="6">
                  <c:v>0</c:v>
                </c:pt>
                <c:pt idx="7">
                  <c:v>28.1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87CE-4832-8172-B882FF85D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7223080"/>
        <c:axId val="527226032"/>
      </c:lineChart>
      <c:catAx>
        <c:axId val="527223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26032"/>
        <c:crosses val="autoZero"/>
        <c:auto val="1"/>
        <c:lblAlgn val="ctr"/>
        <c:lblOffset val="100"/>
        <c:noMultiLvlLbl val="0"/>
      </c:catAx>
      <c:valAx>
        <c:axId val="5272260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23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8E002F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122377812957207E-2"/>
          <c:y val="0"/>
          <c:w val="0.95195927577146711"/>
          <c:h val="0.9279389136572007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508000" h="508000"/>
              <a:contourClr>
                <a:srgbClr val="000000"/>
              </a:contourClr>
            </a:sp3d>
          </c:spPr>
          <c:dPt>
            <c:idx val="0"/>
            <c:bubble3D val="0"/>
            <c:explosion val="17"/>
            <c:spPr>
              <a:solidFill>
                <a:srgbClr val="CE295E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95-4723-9A90-04CF9DB6E170}"/>
              </c:ext>
            </c:extLst>
          </c:dPt>
          <c:dPt>
            <c:idx val="1"/>
            <c:bubble3D val="0"/>
            <c:explosion val="14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D95-4723-9A90-04CF9DB6E170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95-4723-9A90-04CF9DB6E1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D95-4723-9A90-04CF9DB6E170}"/>
              </c:ext>
            </c:extLst>
          </c:dPt>
          <c:dPt>
            <c:idx val="4"/>
            <c:bubble3D val="0"/>
            <c:spPr>
              <a:solidFill>
                <a:srgbClr val="40404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4E0-4D6D-A4D8-931716F2E0AE}"/>
              </c:ext>
            </c:extLst>
          </c:dPt>
          <c:dPt>
            <c:idx val="5"/>
            <c:bubble3D val="0"/>
            <c:spPr>
              <a:solidFill>
                <a:srgbClr val="66C5F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4E0-4D6D-A4D8-931716F2E0A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A6C-4BFA-8489-4C0F1A9C1370}"/>
              </c:ext>
            </c:extLst>
          </c:dPt>
          <c:dPt>
            <c:idx val="7"/>
            <c:bubble3D val="0"/>
            <c:explosion val="34"/>
            <c:spPr>
              <a:solidFill>
                <a:schemeClr val="bg1">
                  <a:lumMod val="95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0" h="5080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A6C-4BFA-8489-4C0F1A9C1370}"/>
              </c:ext>
            </c:extLst>
          </c:dPt>
          <c:cat>
            <c:strRef>
              <c:f>Sheet1!$A$2:$A$9</c:f>
              <c:strCache>
                <c:ptCount val="8"/>
                <c:pt idx="0">
                  <c:v>Food/ meal kits</c:v>
                </c:pt>
                <c:pt idx="1">
                  <c:v>Alcohol</c:v>
                </c:pt>
                <c:pt idx="2">
                  <c:v>Gardening/Plants</c:v>
                </c:pt>
                <c:pt idx="3">
                  <c:v>Finance</c:v>
                </c:pt>
                <c:pt idx="4">
                  <c:v>Beauty</c:v>
                </c:pt>
                <c:pt idx="5">
                  <c:v>Pets</c:v>
                </c:pt>
                <c:pt idx="6">
                  <c:v>Charity</c:v>
                </c:pt>
                <c:pt idx="7">
                  <c:v>Fashion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0.45</c:v>
                </c:pt>
                <c:pt idx="1">
                  <c:v>0.37</c:v>
                </c:pt>
                <c:pt idx="2">
                  <c:v>0.06</c:v>
                </c:pt>
                <c:pt idx="3">
                  <c:v>0.03</c:v>
                </c:pt>
                <c:pt idx="4">
                  <c:v>0.05</c:v>
                </c:pt>
                <c:pt idx="5">
                  <c:v>0.02</c:v>
                </c:pt>
                <c:pt idx="6">
                  <c:v>0.01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5-4723-9A90-04CF9DB6E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5DE61D-30EF-4C9B-8D44-E691F32398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8B3DF-723E-432F-969B-97B388C9E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EDC24-AEF3-4156-91F4-FB474A5F24DB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9C936-9EF8-46A3-B2D4-DE8362A54E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7898E-02B9-4C24-8F47-60A833CD36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B91B-56FA-44FF-A036-17B4166BAD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5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023A0-2B54-4E79-AA20-143385AB9A6C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8DEA9-6F4F-4540-9E5D-C6F39079A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5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8DEA9-6F4F-4540-9E5D-C6F39079AF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94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8DEA9-6F4F-4540-9E5D-C6F39079AF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9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8DEA9-6F4F-4540-9E5D-C6F39079AF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2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AFCD-CC86-4465-AD95-85D2B9349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07509-85B2-495C-82A8-989CA9862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B0AA9-8E90-484A-ADD9-31AA1A53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8E9EE-6889-428D-B6A1-8BAC3E3F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D2A5-6CD9-436C-958A-CC73AA34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50806-BABF-4915-9689-3B9956D1C7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6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58F3-6311-4BBF-9C0A-1ADA7A27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818"/>
            <a:ext cx="10515600" cy="498598"/>
          </a:xfrm>
        </p:spPr>
        <p:txBody>
          <a:bodyPr lIns="0" tIns="0" rIns="0" bIns="0" anchor="t">
            <a:spAutoFit/>
          </a:bodyPr>
          <a:lstStyle>
            <a:lvl1pPr algn="ctr">
              <a:defRPr sz="36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6F3C5-5D77-43F9-92A6-DE0777BB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3187" y="6509710"/>
            <a:ext cx="1561696" cy="276999"/>
          </a:xfrm>
        </p:spPr>
        <p:txBody>
          <a:bodyPr>
            <a:spAutoFit/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4FB46-0511-4A20-A9DA-85B06B5DF611}"/>
              </a:ext>
            </a:extLst>
          </p:cNvPr>
          <p:cNvSpPr/>
          <p:nvPr userDrawn="1"/>
        </p:nvSpPr>
        <p:spPr>
          <a:xfrm>
            <a:off x="0" y="6511448"/>
            <a:ext cx="10263189" cy="273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83AD1-0683-4B68-832E-79E5AC88DF1C}"/>
              </a:ext>
            </a:extLst>
          </p:cNvPr>
          <p:cNvSpPr/>
          <p:nvPr userDrawn="1"/>
        </p:nvSpPr>
        <p:spPr>
          <a:xfrm>
            <a:off x="11620500" y="525817"/>
            <a:ext cx="571500" cy="49244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B2F141-1AB9-4751-90A0-65BD481D8563}"/>
              </a:ext>
            </a:extLst>
          </p:cNvPr>
          <p:cNvSpPr/>
          <p:nvPr userDrawn="1"/>
        </p:nvSpPr>
        <p:spPr>
          <a:xfrm>
            <a:off x="11824884" y="6511448"/>
            <a:ext cx="367116" cy="273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4255E-A54B-4118-B827-E0382D3A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650" y="589475"/>
            <a:ext cx="419100" cy="3651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0FD50806-BABF-4915-9689-3B9956D1C75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33619BB-9A09-40D9-A9F1-A026ABABCFBF}"/>
              </a:ext>
            </a:extLst>
          </p:cNvPr>
          <p:cNvGrpSpPr/>
          <p:nvPr userDrawn="1"/>
        </p:nvGrpSpPr>
        <p:grpSpPr>
          <a:xfrm>
            <a:off x="334126" y="6577411"/>
            <a:ext cx="1084573" cy="141598"/>
            <a:chOff x="334126" y="6490192"/>
            <a:chExt cx="1084573" cy="141598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06B9428-3B49-42EA-ACD3-FF049EF21512}"/>
                </a:ext>
              </a:extLst>
            </p:cNvPr>
            <p:cNvSpPr/>
            <p:nvPr/>
          </p:nvSpPr>
          <p:spPr>
            <a:xfrm rot="18900000" flipH="1">
              <a:off x="334126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rgbClr val="CE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A069E56F-ACCE-4A35-B24D-58EA37E4CEA1}"/>
                </a:ext>
              </a:extLst>
            </p:cNvPr>
            <p:cNvSpPr/>
            <p:nvPr/>
          </p:nvSpPr>
          <p:spPr>
            <a:xfrm rot="18900000" flipH="1">
              <a:off x="648451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465AED1-A4C5-416C-90F3-39CC10CEEAF1}"/>
                </a:ext>
              </a:extLst>
            </p:cNvPr>
            <p:cNvSpPr/>
            <p:nvPr/>
          </p:nvSpPr>
          <p:spPr>
            <a:xfrm rot="18900000" flipH="1">
              <a:off x="962776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11431DD-99C5-48BB-92EB-730E9F76D556}"/>
                </a:ext>
              </a:extLst>
            </p:cNvPr>
            <p:cNvSpPr/>
            <p:nvPr/>
          </p:nvSpPr>
          <p:spPr>
            <a:xfrm rot="18900000" flipH="1">
              <a:off x="1277101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38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7129C65-954E-43EB-9F6A-C97D1F58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3187" y="6509710"/>
            <a:ext cx="1561696" cy="276999"/>
          </a:xfrm>
        </p:spPr>
        <p:txBody>
          <a:bodyPr>
            <a:spAutoFit/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9F7F1-EEC7-46BD-A1BF-A84E2080AB06}"/>
              </a:ext>
            </a:extLst>
          </p:cNvPr>
          <p:cNvSpPr/>
          <p:nvPr userDrawn="1"/>
        </p:nvSpPr>
        <p:spPr>
          <a:xfrm>
            <a:off x="0" y="6511448"/>
            <a:ext cx="10263189" cy="273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697E84-B24C-45E1-B5E2-2055DC460E2B}"/>
              </a:ext>
            </a:extLst>
          </p:cNvPr>
          <p:cNvSpPr/>
          <p:nvPr userDrawn="1"/>
        </p:nvSpPr>
        <p:spPr>
          <a:xfrm>
            <a:off x="11620500" y="525817"/>
            <a:ext cx="571500" cy="49244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86CD30-C1F7-4F1C-A2BE-296375984BEE}"/>
              </a:ext>
            </a:extLst>
          </p:cNvPr>
          <p:cNvSpPr/>
          <p:nvPr userDrawn="1"/>
        </p:nvSpPr>
        <p:spPr>
          <a:xfrm>
            <a:off x="11824884" y="6511448"/>
            <a:ext cx="367116" cy="273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CBA262D7-A96F-4408-8F02-4886014BC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650" y="589475"/>
            <a:ext cx="419100" cy="3651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0FD50806-BABF-4915-9689-3B9956D1C75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309FA6-F672-455E-955D-B63C2E15B767}"/>
              </a:ext>
            </a:extLst>
          </p:cNvPr>
          <p:cNvGrpSpPr/>
          <p:nvPr userDrawn="1"/>
        </p:nvGrpSpPr>
        <p:grpSpPr>
          <a:xfrm>
            <a:off x="334126" y="6577411"/>
            <a:ext cx="1084573" cy="141598"/>
            <a:chOff x="334126" y="6490192"/>
            <a:chExt cx="1084573" cy="1415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4FEBCF0-94B1-404B-8C9F-2DCA574C8B2D}"/>
                </a:ext>
              </a:extLst>
            </p:cNvPr>
            <p:cNvSpPr/>
            <p:nvPr/>
          </p:nvSpPr>
          <p:spPr>
            <a:xfrm rot="18900000" flipH="1">
              <a:off x="334126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rgbClr val="CE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76D0EC6-9588-45EE-90D4-6E4C69D39683}"/>
                </a:ext>
              </a:extLst>
            </p:cNvPr>
            <p:cNvSpPr/>
            <p:nvPr/>
          </p:nvSpPr>
          <p:spPr>
            <a:xfrm rot="18900000" flipH="1">
              <a:off x="648451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987DA7BA-10C8-4993-9A03-3A5333A3916C}"/>
                </a:ext>
              </a:extLst>
            </p:cNvPr>
            <p:cNvSpPr/>
            <p:nvPr/>
          </p:nvSpPr>
          <p:spPr>
            <a:xfrm rot="18900000" flipH="1">
              <a:off x="962776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9BB0092-77B4-406B-A737-5C223E99A5A5}"/>
                </a:ext>
              </a:extLst>
            </p:cNvPr>
            <p:cNvSpPr/>
            <p:nvPr/>
          </p:nvSpPr>
          <p:spPr>
            <a:xfrm rot="18900000" flipH="1">
              <a:off x="1277101" y="6490192"/>
              <a:ext cx="141598" cy="141598"/>
            </a:xfrm>
            <a:prstGeom prst="roundRect">
              <a:avLst>
                <a:gd name="adj" fmla="val 1108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381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78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59117-0F16-48ED-9718-C5D09846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745ED-7A57-4683-810C-5E5003926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5B1BF-AD50-4239-805D-33B3AEE52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9871-3CD6-4A1B-A275-2552C7EBC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1636-41B2-41A0-9EEE-E0104F888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50806-BABF-4915-9689-3B9956D1C7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3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chart" Target="../charts/chart3.xml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65">
            <a:extLst>
              <a:ext uri="{FF2B5EF4-FFF2-40B4-BE49-F238E27FC236}">
                <a16:creationId xmlns:a16="http://schemas.microsoft.com/office/drawing/2014/main" id="{FD00F1AC-7614-494E-8F7D-C44FE0ED2873}"/>
              </a:ext>
            </a:extLst>
          </p:cNvPr>
          <p:cNvSpPr txBox="1"/>
          <p:nvPr/>
        </p:nvSpPr>
        <p:spPr>
          <a:xfrm>
            <a:off x="13413236" y="4142667"/>
            <a:ext cx="534602" cy="276999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75%</a:t>
            </a:r>
          </a:p>
        </p:txBody>
      </p:sp>
      <p:sp>
        <p:nvSpPr>
          <p:cNvPr id="25" name="TextBox 72">
            <a:extLst>
              <a:ext uri="{FF2B5EF4-FFF2-40B4-BE49-F238E27FC236}">
                <a16:creationId xmlns:a16="http://schemas.microsoft.com/office/drawing/2014/main" id="{03E9B2C8-D756-468E-8986-8C91DD16482F}"/>
              </a:ext>
            </a:extLst>
          </p:cNvPr>
          <p:cNvSpPr txBox="1"/>
          <p:nvPr/>
        </p:nvSpPr>
        <p:spPr>
          <a:xfrm>
            <a:off x="13413236" y="4814414"/>
            <a:ext cx="534602" cy="276999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19" name="TextBox 79">
            <a:extLst>
              <a:ext uri="{FF2B5EF4-FFF2-40B4-BE49-F238E27FC236}">
                <a16:creationId xmlns:a16="http://schemas.microsoft.com/office/drawing/2014/main" id="{B0F6E0D7-78C4-40F6-B512-3F385B0E08BA}"/>
              </a:ext>
            </a:extLst>
          </p:cNvPr>
          <p:cNvSpPr txBox="1"/>
          <p:nvPr/>
        </p:nvSpPr>
        <p:spPr>
          <a:xfrm>
            <a:off x="13413236" y="5484837"/>
            <a:ext cx="534602" cy="276999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94%</a:t>
            </a:r>
          </a:p>
        </p:txBody>
      </p:sp>
      <p:grpSp>
        <p:nvGrpSpPr>
          <p:cNvPr id="105" name="Group 104" descr="This is an icon of a cellphone. ">
            <a:extLst>
              <a:ext uri="{FF2B5EF4-FFF2-40B4-BE49-F238E27FC236}">
                <a16:creationId xmlns:a16="http://schemas.microsoft.com/office/drawing/2014/main" id="{EE20E74C-F138-4B1C-96C5-27185C81574E}"/>
              </a:ext>
            </a:extLst>
          </p:cNvPr>
          <p:cNvGrpSpPr/>
          <p:nvPr/>
        </p:nvGrpSpPr>
        <p:grpSpPr>
          <a:xfrm>
            <a:off x="8909923" y="3367615"/>
            <a:ext cx="148718" cy="193653"/>
            <a:chOff x="7373011" y="2614988"/>
            <a:chExt cx="220663" cy="287338"/>
          </a:xfrm>
          <a:solidFill>
            <a:schemeClr val="bg1"/>
          </a:solidFill>
        </p:grpSpPr>
        <p:sp>
          <p:nvSpPr>
            <p:cNvPr id="78" name="Freeform 1497">
              <a:extLst>
                <a:ext uri="{FF2B5EF4-FFF2-40B4-BE49-F238E27FC236}">
                  <a16:creationId xmlns:a16="http://schemas.microsoft.com/office/drawing/2014/main" id="{9CD6E5E9-E393-4CC4-B4DE-3FFEC7009F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011" y="2614988"/>
              <a:ext cx="220663" cy="287338"/>
            </a:xfrm>
            <a:custGeom>
              <a:avLst/>
              <a:gdLst>
                <a:gd name="T0" fmla="*/ 91 w 695"/>
                <a:gd name="T1" fmla="*/ 120 h 906"/>
                <a:gd name="T2" fmla="*/ 347 w 695"/>
                <a:gd name="T3" fmla="*/ 845 h 906"/>
                <a:gd name="T4" fmla="*/ 322 w 695"/>
                <a:gd name="T5" fmla="*/ 837 h 906"/>
                <a:gd name="T6" fmla="*/ 305 w 695"/>
                <a:gd name="T7" fmla="*/ 817 h 906"/>
                <a:gd name="T8" fmla="*/ 303 w 695"/>
                <a:gd name="T9" fmla="*/ 791 h 906"/>
                <a:gd name="T10" fmla="*/ 315 w 695"/>
                <a:gd name="T11" fmla="*/ 767 h 906"/>
                <a:gd name="T12" fmla="*/ 339 w 695"/>
                <a:gd name="T13" fmla="*/ 755 h 906"/>
                <a:gd name="T14" fmla="*/ 365 w 695"/>
                <a:gd name="T15" fmla="*/ 759 h 906"/>
                <a:gd name="T16" fmla="*/ 385 w 695"/>
                <a:gd name="T17" fmla="*/ 774 h 906"/>
                <a:gd name="T18" fmla="*/ 393 w 695"/>
                <a:gd name="T19" fmla="*/ 799 h 906"/>
                <a:gd name="T20" fmla="*/ 385 w 695"/>
                <a:gd name="T21" fmla="*/ 825 h 906"/>
                <a:gd name="T22" fmla="*/ 365 w 695"/>
                <a:gd name="T23" fmla="*/ 842 h 906"/>
                <a:gd name="T24" fmla="*/ 347 w 695"/>
                <a:gd name="T25" fmla="*/ 53 h 906"/>
                <a:gd name="T26" fmla="*/ 360 w 695"/>
                <a:gd name="T27" fmla="*/ 57 h 906"/>
                <a:gd name="T28" fmla="*/ 368 w 695"/>
                <a:gd name="T29" fmla="*/ 67 h 906"/>
                <a:gd name="T30" fmla="*/ 370 w 695"/>
                <a:gd name="T31" fmla="*/ 80 h 906"/>
                <a:gd name="T32" fmla="*/ 363 w 695"/>
                <a:gd name="T33" fmla="*/ 91 h 906"/>
                <a:gd name="T34" fmla="*/ 352 w 695"/>
                <a:gd name="T35" fmla="*/ 98 h 906"/>
                <a:gd name="T36" fmla="*/ 339 w 695"/>
                <a:gd name="T37" fmla="*/ 96 h 906"/>
                <a:gd name="T38" fmla="*/ 329 w 695"/>
                <a:gd name="T39" fmla="*/ 88 h 906"/>
                <a:gd name="T40" fmla="*/ 325 w 695"/>
                <a:gd name="T41" fmla="*/ 76 h 906"/>
                <a:gd name="T42" fmla="*/ 329 w 695"/>
                <a:gd name="T43" fmla="*/ 63 h 906"/>
                <a:gd name="T44" fmla="*/ 339 w 695"/>
                <a:gd name="T45" fmla="*/ 55 h 906"/>
                <a:gd name="T46" fmla="*/ 347 w 695"/>
                <a:gd name="T47" fmla="*/ 53 h 906"/>
                <a:gd name="T48" fmla="*/ 82 w 695"/>
                <a:gd name="T49" fmla="*/ 1 h 906"/>
                <a:gd name="T50" fmla="*/ 55 w 695"/>
                <a:gd name="T51" fmla="*/ 7 h 906"/>
                <a:gd name="T52" fmla="*/ 33 w 695"/>
                <a:gd name="T53" fmla="*/ 21 h 906"/>
                <a:gd name="T54" fmla="*/ 16 w 695"/>
                <a:gd name="T55" fmla="*/ 39 h 906"/>
                <a:gd name="T56" fmla="*/ 5 w 695"/>
                <a:gd name="T57" fmla="*/ 64 h 906"/>
                <a:gd name="T58" fmla="*/ 0 w 695"/>
                <a:gd name="T59" fmla="*/ 90 h 906"/>
                <a:gd name="T60" fmla="*/ 2 w 695"/>
                <a:gd name="T61" fmla="*/ 833 h 906"/>
                <a:gd name="T62" fmla="*/ 11 w 695"/>
                <a:gd name="T63" fmla="*/ 858 h 906"/>
                <a:gd name="T64" fmla="*/ 27 w 695"/>
                <a:gd name="T65" fmla="*/ 879 h 906"/>
                <a:gd name="T66" fmla="*/ 48 w 695"/>
                <a:gd name="T67" fmla="*/ 895 h 906"/>
                <a:gd name="T68" fmla="*/ 73 w 695"/>
                <a:gd name="T69" fmla="*/ 903 h 906"/>
                <a:gd name="T70" fmla="*/ 604 w 695"/>
                <a:gd name="T71" fmla="*/ 906 h 906"/>
                <a:gd name="T72" fmla="*/ 631 w 695"/>
                <a:gd name="T73" fmla="*/ 901 h 906"/>
                <a:gd name="T74" fmla="*/ 655 w 695"/>
                <a:gd name="T75" fmla="*/ 890 h 906"/>
                <a:gd name="T76" fmla="*/ 674 w 695"/>
                <a:gd name="T77" fmla="*/ 872 h 906"/>
                <a:gd name="T78" fmla="*/ 687 w 695"/>
                <a:gd name="T79" fmla="*/ 850 h 906"/>
                <a:gd name="T80" fmla="*/ 694 w 695"/>
                <a:gd name="T81" fmla="*/ 824 h 906"/>
                <a:gd name="T82" fmla="*/ 694 w 695"/>
                <a:gd name="T83" fmla="*/ 82 h 906"/>
                <a:gd name="T84" fmla="*/ 687 w 695"/>
                <a:gd name="T85" fmla="*/ 55 h 906"/>
                <a:gd name="T86" fmla="*/ 674 w 695"/>
                <a:gd name="T87" fmla="*/ 33 h 906"/>
                <a:gd name="T88" fmla="*/ 655 w 695"/>
                <a:gd name="T89" fmla="*/ 15 h 906"/>
                <a:gd name="T90" fmla="*/ 631 w 695"/>
                <a:gd name="T91" fmla="*/ 4 h 906"/>
                <a:gd name="T92" fmla="*/ 604 w 695"/>
                <a:gd name="T93" fmla="*/ 0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95" h="906">
                  <a:moveTo>
                    <a:pt x="604" y="724"/>
                  </a:moveTo>
                  <a:lnTo>
                    <a:pt x="91" y="724"/>
                  </a:lnTo>
                  <a:lnTo>
                    <a:pt x="91" y="120"/>
                  </a:lnTo>
                  <a:lnTo>
                    <a:pt x="604" y="120"/>
                  </a:lnTo>
                  <a:lnTo>
                    <a:pt x="604" y="724"/>
                  </a:lnTo>
                  <a:close/>
                  <a:moveTo>
                    <a:pt x="347" y="845"/>
                  </a:moveTo>
                  <a:lnTo>
                    <a:pt x="339" y="844"/>
                  </a:lnTo>
                  <a:lnTo>
                    <a:pt x="330" y="842"/>
                  </a:lnTo>
                  <a:lnTo>
                    <a:pt x="322" y="837"/>
                  </a:lnTo>
                  <a:lnTo>
                    <a:pt x="315" y="832"/>
                  </a:lnTo>
                  <a:lnTo>
                    <a:pt x="310" y="825"/>
                  </a:lnTo>
                  <a:lnTo>
                    <a:pt x="305" y="817"/>
                  </a:lnTo>
                  <a:lnTo>
                    <a:pt x="303" y="809"/>
                  </a:lnTo>
                  <a:lnTo>
                    <a:pt x="302" y="799"/>
                  </a:lnTo>
                  <a:lnTo>
                    <a:pt x="303" y="791"/>
                  </a:lnTo>
                  <a:lnTo>
                    <a:pt x="305" y="782"/>
                  </a:lnTo>
                  <a:lnTo>
                    <a:pt x="310" y="774"/>
                  </a:lnTo>
                  <a:lnTo>
                    <a:pt x="315" y="767"/>
                  </a:lnTo>
                  <a:lnTo>
                    <a:pt x="322" y="762"/>
                  </a:lnTo>
                  <a:lnTo>
                    <a:pt x="330" y="759"/>
                  </a:lnTo>
                  <a:lnTo>
                    <a:pt x="339" y="755"/>
                  </a:lnTo>
                  <a:lnTo>
                    <a:pt x="347" y="754"/>
                  </a:lnTo>
                  <a:lnTo>
                    <a:pt x="356" y="755"/>
                  </a:lnTo>
                  <a:lnTo>
                    <a:pt x="365" y="759"/>
                  </a:lnTo>
                  <a:lnTo>
                    <a:pt x="373" y="762"/>
                  </a:lnTo>
                  <a:lnTo>
                    <a:pt x="380" y="767"/>
                  </a:lnTo>
                  <a:lnTo>
                    <a:pt x="385" y="774"/>
                  </a:lnTo>
                  <a:lnTo>
                    <a:pt x="389" y="782"/>
                  </a:lnTo>
                  <a:lnTo>
                    <a:pt x="392" y="791"/>
                  </a:lnTo>
                  <a:lnTo>
                    <a:pt x="393" y="799"/>
                  </a:lnTo>
                  <a:lnTo>
                    <a:pt x="392" y="809"/>
                  </a:lnTo>
                  <a:lnTo>
                    <a:pt x="389" y="817"/>
                  </a:lnTo>
                  <a:lnTo>
                    <a:pt x="385" y="825"/>
                  </a:lnTo>
                  <a:lnTo>
                    <a:pt x="380" y="832"/>
                  </a:lnTo>
                  <a:lnTo>
                    <a:pt x="373" y="837"/>
                  </a:lnTo>
                  <a:lnTo>
                    <a:pt x="365" y="842"/>
                  </a:lnTo>
                  <a:lnTo>
                    <a:pt x="356" y="844"/>
                  </a:lnTo>
                  <a:lnTo>
                    <a:pt x="347" y="845"/>
                  </a:lnTo>
                  <a:close/>
                  <a:moveTo>
                    <a:pt x="347" y="53"/>
                  </a:moveTo>
                  <a:lnTo>
                    <a:pt x="352" y="53"/>
                  </a:lnTo>
                  <a:lnTo>
                    <a:pt x="356" y="55"/>
                  </a:lnTo>
                  <a:lnTo>
                    <a:pt x="360" y="57"/>
                  </a:lnTo>
                  <a:lnTo>
                    <a:pt x="363" y="59"/>
                  </a:lnTo>
                  <a:lnTo>
                    <a:pt x="366" y="63"/>
                  </a:lnTo>
                  <a:lnTo>
                    <a:pt x="368" y="67"/>
                  </a:lnTo>
                  <a:lnTo>
                    <a:pt x="370" y="70"/>
                  </a:lnTo>
                  <a:lnTo>
                    <a:pt x="370" y="76"/>
                  </a:lnTo>
                  <a:lnTo>
                    <a:pt x="370" y="80"/>
                  </a:lnTo>
                  <a:lnTo>
                    <a:pt x="368" y="85"/>
                  </a:lnTo>
                  <a:lnTo>
                    <a:pt x="366" y="88"/>
                  </a:lnTo>
                  <a:lnTo>
                    <a:pt x="363" y="91"/>
                  </a:lnTo>
                  <a:lnTo>
                    <a:pt x="360" y="95"/>
                  </a:lnTo>
                  <a:lnTo>
                    <a:pt x="356" y="96"/>
                  </a:lnTo>
                  <a:lnTo>
                    <a:pt x="352" y="98"/>
                  </a:lnTo>
                  <a:lnTo>
                    <a:pt x="347" y="98"/>
                  </a:lnTo>
                  <a:lnTo>
                    <a:pt x="343" y="98"/>
                  </a:lnTo>
                  <a:lnTo>
                    <a:pt x="339" y="96"/>
                  </a:lnTo>
                  <a:lnTo>
                    <a:pt x="335" y="95"/>
                  </a:lnTo>
                  <a:lnTo>
                    <a:pt x="331" y="91"/>
                  </a:lnTo>
                  <a:lnTo>
                    <a:pt x="329" y="88"/>
                  </a:lnTo>
                  <a:lnTo>
                    <a:pt x="326" y="85"/>
                  </a:lnTo>
                  <a:lnTo>
                    <a:pt x="325" y="80"/>
                  </a:lnTo>
                  <a:lnTo>
                    <a:pt x="325" y="76"/>
                  </a:lnTo>
                  <a:lnTo>
                    <a:pt x="325" y="70"/>
                  </a:lnTo>
                  <a:lnTo>
                    <a:pt x="326" y="67"/>
                  </a:lnTo>
                  <a:lnTo>
                    <a:pt x="329" y="63"/>
                  </a:lnTo>
                  <a:lnTo>
                    <a:pt x="331" y="59"/>
                  </a:lnTo>
                  <a:lnTo>
                    <a:pt x="335" y="57"/>
                  </a:lnTo>
                  <a:lnTo>
                    <a:pt x="339" y="55"/>
                  </a:lnTo>
                  <a:lnTo>
                    <a:pt x="343" y="54"/>
                  </a:lnTo>
                  <a:lnTo>
                    <a:pt x="347" y="53"/>
                  </a:lnTo>
                  <a:lnTo>
                    <a:pt x="347" y="53"/>
                  </a:lnTo>
                  <a:close/>
                  <a:moveTo>
                    <a:pt x="604" y="0"/>
                  </a:moveTo>
                  <a:lnTo>
                    <a:pt x="91" y="0"/>
                  </a:lnTo>
                  <a:lnTo>
                    <a:pt x="82" y="1"/>
                  </a:lnTo>
                  <a:lnTo>
                    <a:pt x="73" y="2"/>
                  </a:lnTo>
                  <a:lnTo>
                    <a:pt x="64" y="4"/>
                  </a:lnTo>
                  <a:lnTo>
                    <a:pt x="55" y="7"/>
                  </a:lnTo>
                  <a:lnTo>
                    <a:pt x="48" y="11"/>
                  </a:lnTo>
                  <a:lnTo>
                    <a:pt x="40" y="15"/>
                  </a:lnTo>
                  <a:lnTo>
                    <a:pt x="33" y="21"/>
                  </a:lnTo>
                  <a:lnTo>
                    <a:pt x="27" y="26"/>
                  </a:lnTo>
                  <a:lnTo>
                    <a:pt x="21" y="33"/>
                  </a:lnTo>
                  <a:lnTo>
                    <a:pt x="16" y="39"/>
                  </a:lnTo>
                  <a:lnTo>
                    <a:pt x="11" y="47"/>
                  </a:lnTo>
                  <a:lnTo>
                    <a:pt x="8" y="55"/>
                  </a:lnTo>
                  <a:lnTo>
                    <a:pt x="5" y="64"/>
                  </a:lnTo>
                  <a:lnTo>
                    <a:pt x="2" y="73"/>
                  </a:lnTo>
                  <a:lnTo>
                    <a:pt x="1" y="82"/>
                  </a:lnTo>
                  <a:lnTo>
                    <a:pt x="0" y="90"/>
                  </a:lnTo>
                  <a:lnTo>
                    <a:pt x="0" y="815"/>
                  </a:lnTo>
                  <a:lnTo>
                    <a:pt x="1" y="824"/>
                  </a:lnTo>
                  <a:lnTo>
                    <a:pt x="2" y="833"/>
                  </a:lnTo>
                  <a:lnTo>
                    <a:pt x="5" y="842"/>
                  </a:lnTo>
                  <a:lnTo>
                    <a:pt x="8" y="850"/>
                  </a:lnTo>
                  <a:lnTo>
                    <a:pt x="11" y="858"/>
                  </a:lnTo>
                  <a:lnTo>
                    <a:pt x="16" y="866"/>
                  </a:lnTo>
                  <a:lnTo>
                    <a:pt x="21" y="872"/>
                  </a:lnTo>
                  <a:lnTo>
                    <a:pt x="27" y="879"/>
                  </a:lnTo>
                  <a:lnTo>
                    <a:pt x="33" y="885"/>
                  </a:lnTo>
                  <a:lnTo>
                    <a:pt x="40" y="890"/>
                  </a:lnTo>
                  <a:lnTo>
                    <a:pt x="48" y="895"/>
                  </a:lnTo>
                  <a:lnTo>
                    <a:pt x="55" y="898"/>
                  </a:lnTo>
                  <a:lnTo>
                    <a:pt x="64" y="901"/>
                  </a:lnTo>
                  <a:lnTo>
                    <a:pt x="73" y="903"/>
                  </a:lnTo>
                  <a:lnTo>
                    <a:pt x="82" y="905"/>
                  </a:lnTo>
                  <a:lnTo>
                    <a:pt x="91" y="906"/>
                  </a:lnTo>
                  <a:lnTo>
                    <a:pt x="604" y="906"/>
                  </a:lnTo>
                  <a:lnTo>
                    <a:pt x="613" y="905"/>
                  </a:lnTo>
                  <a:lnTo>
                    <a:pt x="622" y="903"/>
                  </a:lnTo>
                  <a:lnTo>
                    <a:pt x="631" y="901"/>
                  </a:lnTo>
                  <a:lnTo>
                    <a:pt x="639" y="898"/>
                  </a:lnTo>
                  <a:lnTo>
                    <a:pt x="647" y="895"/>
                  </a:lnTo>
                  <a:lnTo>
                    <a:pt x="655" y="890"/>
                  </a:lnTo>
                  <a:lnTo>
                    <a:pt x="662" y="885"/>
                  </a:lnTo>
                  <a:lnTo>
                    <a:pt x="668" y="879"/>
                  </a:lnTo>
                  <a:lnTo>
                    <a:pt x="674" y="872"/>
                  </a:lnTo>
                  <a:lnTo>
                    <a:pt x="679" y="866"/>
                  </a:lnTo>
                  <a:lnTo>
                    <a:pt x="684" y="858"/>
                  </a:lnTo>
                  <a:lnTo>
                    <a:pt x="687" y="850"/>
                  </a:lnTo>
                  <a:lnTo>
                    <a:pt x="690" y="842"/>
                  </a:lnTo>
                  <a:lnTo>
                    <a:pt x="693" y="833"/>
                  </a:lnTo>
                  <a:lnTo>
                    <a:pt x="694" y="824"/>
                  </a:lnTo>
                  <a:lnTo>
                    <a:pt x="695" y="815"/>
                  </a:lnTo>
                  <a:lnTo>
                    <a:pt x="695" y="90"/>
                  </a:lnTo>
                  <a:lnTo>
                    <a:pt x="694" y="82"/>
                  </a:lnTo>
                  <a:lnTo>
                    <a:pt x="693" y="73"/>
                  </a:lnTo>
                  <a:lnTo>
                    <a:pt x="690" y="64"/>
                  </a:lnTo>
                  <a:lnTo>
                    <a:pt x="687" y="55"/>
                  </a:lnTo>
                  <a:lnTo>
                    <a:pt x="684" y="47"/>
                  </a:lnTo>
                  <a:lnTo>
                    <a:pt x="679" y="39"/>
                  </a:lnTo>
                  <a:lnTo>
                    <a:pt x="674" y="33"/>
                  </a:lnTo>
                  <a:lnTo>
                    <a:pt x="668" y="26"/>
                  </a:lnTo>
                  <a:lnTo>
                    <a:pt x="662" y="21"/>
                  </a:lnTo>
                  <a:lnTo>
                    <a:pt x="655" y="15"/>
                  </a:lnTo>
                  <a:lnTo>
                    <a:pt x="647" y="11"/>
                  </a:lnTo>
                  <a:lnTo>
                    <a:pt x="639" y="7"/>
                  </a:lnTo>
                  <a:lnTo>
                    <a:pt x="631" y="4"/>
                  </a:lnTo>
                  <a:lnTo>
                    <a:pt x="622" y="2"/>
                  </a:lnTo>
                  <a:lnTo>
                    <a:pt x="613" y="1"/>
                  </a:lnTo>
                  <a:lnTo>
                    <a:pt x="604" y="0"/>
                  </a:lnTo>
                  <a:lnTo>
                    <a:pt x="604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79" name="Rectangle 1498">
              <a:extLst>
                <a:ext uri="{FF2B5EF4-FFF2-40B4-BE49-F238E27FC236}">
                  <a16:creationId xmlns:a16="http://schemas.microsoft.com/office/drawing/2014/main" id="{150C2D72-B2E7-4BBC-B0B5-F2D067258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0" name="Rectangle 1499">
              <a:extLst>
                <a:ext uri="{FF2B5EF4-FFF2-40B4-BE49-F238E27FC236}">
                  <a16:creationId xmlns:a16="http://schemas.microsoft.com/office/drawing/2014/main" id="{88442823-0A9F-4F87-BC4E-67C185B4D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1" name="Rectangle 1500">
              <a:extLst>
                <a:ext uri="{FF2B5EF4-FFF2-40B4-BE49-F238E27FC236}">
                  <a16:creationId xmlns:a16="http://schemas.microsoft.com/office/drawing/2014/main" id="{BB8E522F-6C5D-4BEC-99C9-595B4D9E9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79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2" name="Rectangle 1501">
              <a:extLst>
                <a:ext uri="{FF2B5EF4-FFF2-40B4-BE49-F238E27FC236}">
                  <a16:creationId xmlns:a16="http://schemas.microsoft.com/office/drawing/2014/main" id="{6D136E7B-C62D-4BAB-A634-DE7494571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3" name="Rectangle 1502">
              <a:extLst>
                <a:ext uri="{FF2B5EF4-FFF2-40B4-BE49-F238E27FC236}">
                  <a16:creationId xmlns:a16="http://schemas.microsoft.com/office/drawing/2014/main" id="{FB61B270-9A62-4EAD-B6D2-E4BFE8F28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4" name="Rectangle 1503">
              <a:extLst>
                <a:ext uri="{FF2B5EF4-FFF2-40B4-BE49-F238E27FC236}">
                  <a16:creationId xmlns:a16="http://schemas.microsoft.com/office/drawing/2014/main" id="{347D01A0-04AC-4D15-BA2B-F70FFF894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79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5" name="Rectangle 1504">
              <a:extLst>
                <a:ext uri="{FF2B5EF4-FFF2-40B4-BE49-F238E27FC236}">
                  <a16:creationId xmlns:a16="http://schemas.microsoft.com/office/drawing/2014/main" id="{30C95C53-B2B8-4402-9B94-69787A1A5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7578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6" name="Rectangle 1505">
              <a:extLst>
                <a:ext uri="{FF2B5EF4-FFF2-40B4-BE49-F238E27FC236}">
                  <a16:creationId xmlns:a16="http://schemas.microsoft.com/office/drawing/2014/main" id="{8AEFF552-DCE8-4A42-88F7-71DFCD8B6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7578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</p:grpSp>
      <p:sp>
        <p:nvSpPr>
          <p:cNvPr id="122" name="Oval 121">
            <a:extLst>
              <a:ext uri="{FF2B5EF4-FFF2-40B4-BE49-F238E27FC236}">
                <a16:creationId xmlns:a16="http://schemas.microsoft.com/office/drawing/2014/main" id="{922831E1-31DF-4125-9BCB-8937CAE5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5646" y="303868"/>
            <a:ext cx="385764" cy="3857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Slide Number Placeholder 129">
            <a:extLst>
              <a:ext uri="{FF2B5EF4-FFF2-40B4-BE49-F238E27FC236}">
                <a16:creationId xmlns:a16="http://schemas.microsoft.com/office/drawing/2014/main" id="{6B37FA8E-54BF-4AF0-BF0C-916033E8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650" y="609353"/>
            <a:ext cx="419100" cy="365125"/>
          </a:xfrm>
        </p:spPr>
        <p:txBody>
          <a:bodyPr/>
          <a:lstStyle/>
          <a:p>
            <a:fld id="{0FD50806-BABF-4915-9689-3B9956D1C75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3568DDC-47F0-4EB2-92B3-0249D1E056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274705"/>
              </p:ext>
            </p:extLst>
          </p:nvPr>
        </p:nvGraphicFramePr>
        <p:xfrm>
          <a:off x="1875679" y="598520"/>
          <a:ext cx="8488015" cy="2972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527B1B3A-4567-4AE9-A7C9-FA9D5A1F3929}"/>
              </a:ext>
            </a:extLst>
          </p:cNvPr>
          <p:cNvSpPr/>
          <p:nvPr/>
        </p:nvSpPr>
        <p:spPr>
          <a:xfrm>
            <a:off x="4272090" y="245208"/>
            <a:ext cx="4041485" cy="492443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DUNELM REVENUE YR-ON-YR 2022 v 2021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734228C-DA6B-C29F-84E3-668ADA960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11736"/>
              </p:ext>
            </p:extLst>
          </p:nvPr>
        </p:nvGraphicFramePr>
        <p:xfrm>
          <a:off x="1850926" y="3677784"/>
          <a:ext cx="8510791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806">
                  <a:extLst>
                    <a:ext uri="{9D8B030D-6E8A-4147-A177-3AD203B41FA5}">
                      <a16:colId xmlns:a16="http://schemas.microsoft.com/office/drawing/2014/main" val="1950516634"/>
                    </a:ext>
                  </a:extLst>
                </a:gridCol>
                <a:gridCol w="1249764">
                  <a:extLst>
                    <a:ext uri="{9D8B030D-6E8A-4147-A177-3AD203B41FA5}">
                      <a16:colId xmlns:a16="http://schemas.microsoft.com/office/drawing/2014/main" val="2720724245"/>
                    </a:ext>
                  </a:extLst>
                </a:gridCol>
                <a:gridCol w="950234">
                  <a:extLst>
                    <a:ext uri="{9D8B030D-6E8A-4147-A177-3AD203B41FA5}">
                      <a16:colId xmlns:a16="http://schemas.microsoft.com/office/drawing/2014/main" val="3620064642"/>
                    </a:ext>
                  </a:extLst>
                </a:gridCol>
                <a:gridCol w="1828168">
                  <a:extLst>
                    <a:ext uri="{9D8B030D-6E8A-4147-A177-3AD203B41FA5}">
                      <a16:colId xmlns:a16="http://schemas.microsoft.com/office/drawing/2014/main" val="1821497134"/>
                    </a:ext>
                  </a:extLst>
                </a:gridCol>
                <a:gridCol w="1869482">
                  <a:extLst>
                    <a:ext uri="{9D8B030D-6E8A-4147-A177-3AD203B41FA5}">
                      <a16:colId xmlns:a16="http://schemas.microsoft.com/office/drawing/2014/main" val="1601719463"/>
                    </a:ext>
                  </a:extLst>
                </a:gridCol>
                <a:gridCol w="1456337">
                  <a:extLst>
                    <a:ext uri="{9D8B030D-6E8A-4147-A177-3AD203B41FA5}">
                      <a16:colId xmlns:a16="http://schemas.microsoft.com/office/drawing/2014/main" val="1868892590"/>
                    </a:ext>
                  </a:extLst>
                </a:gridCol>
              </a:tblGrid>
              <a:tr h="1359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Month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E29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Volume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Slots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 2022 Revenue (£)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 Revenue (£)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VS 2021 (%)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8195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January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150,000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£23,074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£5,872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293%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7432636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February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150,000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£17,057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£5,872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190%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1149140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March 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£13,031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-100%</a:t>
                      </a:r>
                      <a:endParaRPr lang="en-GB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5719858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April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150,000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£13,944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£21,183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-34%</a:t>
                      </a:r>
                      <a:endParaRPr lang="en-GB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8021208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May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£17,181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-100%</a:t>
                      </a:r>
                      <a:endParaRPr lang="en-GB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8012454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June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150,000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£17,761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£5,946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199%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717060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July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75,000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£5,065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£5,946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-15%</a:t>
                      </a:r>
                      <a:endParaRPr lang="en-GB" sz="1100" b="1" i="0" u="none" strike="noStrike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374757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August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75,000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£5,065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£5,946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-15%</a:t>
                      </a:r>
                      <a:endParaRPr lang="en-GB" sz="1100" b="1" i="0" u="none" strike="noStrike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7245773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September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100,000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£10,936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£16,454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-34%</a:t>
                      </a:r>
                      <a:endParaRPr lang="en-GB" sz="1100" b="1" i="0" u="none" strike="noStrike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528254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October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100,000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£8,185</a:t>
                      </a:r>
                      <a:endParaRPr lang="en-GB" sz="1100" b="0" i="0" u="none" strike="noStrike" dirty="0">
                        <a:solidFill>
                          <a:srgbClr val="548235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913149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November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100,000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£10,222</a:t>
                      </a:r>
                      <a:endParaRPr lang="en-GB" sz="1100" b="0" i="0" u="none" strike="noStrike" dirty="0">
                        <a:solidFill>
                          <a:srgbClr val="548235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2270359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December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100,000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£5,058</a:t>
                      </a:r>
                      <a:endParaRPr lang="en-GB" sz="1100" b="0" i="0" u="none" strike="noStrike" dirty="0">
                        <a:solidFill>
                          <a:srgbClr val="548235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100%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5105328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Total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1,150,000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£116,366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£97,430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0062755"/>
                  </a:ext>
                </a:extLst>
              </a:tr>
              <a:tr h="174363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0081472"/>
                  </a:ext>
                </a:extLst>
              </a:tr>
            </a:tbl>
          </a:graphicData>
        </a:graphic>
      </p:graphicFrame>
      <p:sp>
        <p:nvSpPr>
          <p:cNvPr id="5" name="Footer Placeholder 128">
            <a:extLst>
              <a:ext uri="{FF2B5EF4-FFF2-40B4-BE49-F238E27FC236}">
                <a16:creationId xmlns:a16="http://schemas.microsoft.com/office/drawing/2014/main" id="{333B7499-4B07-9CAA-87C8-B6257AF34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396232" y="7846703"/>
            <a:ext cx="141721" cy="45719"/>
          </a:xfrm>
        </p:spPr>
        <p:txBody>
          <a:bodyPr/>
          <a:lstStyle/>
          <a:p>
            <a:r>
              <a:rPr lang="en-US" dirty="0"/>
              <a:t>Your Logo Here</a:t>
            </a:r>
          </a:p>
        </p:txBody>
      </p:sp>
      <p:pic>
        <p:nvPicPr>
          <p:cNvPr id="6" name="Picture 5" descr="Dunelm Group - Wikipedia">
            <a:extLst>
              <a:ext uri="{FF2B5EF4-FFF2-40B4-BE49-F238E27FC236}">
                <a16:creationId xmlns:a16="http://schemas.microsoft.com/office/drawing/2014/main" id="{4D6ED32A-F7F3-9CF9-B2D2-F7758627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045" y="6335259"/>
            <a:ext cx="1037253" cy="40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45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634A4F9E-61F7-4D26-8491-5F945D5C4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87789" y="4043442"/>
            <a:ext cx="405063" cy="416936"/>
          </a:xfrm>
          <a:prstGeom prst="ellipse">
            <a:avLst/>
          </a:prstGeom>
          <a:solidFill>
            <a:srgbClr val="CE295E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47">
            <a:extLst>
              <a:ext uri="{FF2B5EF4-FFF2-40B4-BE49-F238E27FC236}">
                <a16:creationId xmlns:a16="http://schemas.microsoft.com/office/drawing/2014/main" id="{73E51D0F-C13A-4F6C-9EE5-4C796F23FB96}"/>
              </a:ext>
            </a:extLst>
          </p:cNvPr>
          <p:cNvSpPr txBox="1"/>
          <p:nvPr/>
        </p:nvSpPr>
        <p:spPr>
          <a:xfrm>
            <a:off x="5900390" y="4159577"/>
            <a:ext cx="565125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Ensure volumes through Q1 comfortable to run a pack in March for peak Easter trading.</a:t>
            </a:r>
          </a:p>
        </p:txBody>
      </p:sp>
      <p:grpSp>
        <p:nvGrpSpPr>
          <p:cNvPr id="105" name="Group 104" descr="This is an icon of a cellphone. ">
            <a:extLst>
              <a:ext uri="{FF2B5EF4-FFF2-40B4-BE49-F238E27FC236}">
                <a16:creationId xmlns:a16="http://schemas.microsoft.com/office/drawing/2014/main" id="{EE20E74C-F138-4B1C-96C5-27185C81574E}"/>
              </a:ext>
            </a:extLst>
          </p:cNvPr>
          <p:cNvGrpSpPr/>
          <p:nvPr/>
        </p:nvGrpSpPr>
        <p:grpSpPr>
          <a:xfrm>
            <a:off x="7323719" y="3367615"/>
            <a:ext cx="148718" cy="193653"/>
            <a:chOff x="7373011" y="2614988"/>
            <a:chExt cx="220663" cy="287338"/>
          </a:xfrm>
          <a:solidFill>
            <a:schemeClr val="bg1"/>
          </a:solidFill>
        </p:grpSpPr>
        <p:sp>
          <p:nvSpPr>
            <p:cNvPr id="78" name="Freeform 1497">
              <a:extLst>
                <a:ext uri="{FF2B5EF4-FFF2-40B4-BE49-F238E27FC236}">
                  <a16:creationId xmlns:a16="http://schemas.microsoft.com/office/drawing/2014/main" id="{9CD6E5E9-E393-4CC4-B4DE-3FFEC7009F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011" y="2614988"/>
              <a:ext cx="220663" cy="287338"/>
            </a:xfrm>
            <a:custGeom>
              <a:avLst/>
              <a:gdLst>
                <a:gd name="T0" fmla="*/ 91 w 695"/>
                <a:gd name="T1" fmla="*/ 120 h 906"/>
                <a:gd name="T2" fmla="*/ 347 w 695"/>
                <a:gd name="T3" fmla="*/ 845 h 906"/>
                <a:gd name="T4" fmla="*/ 322 w 695"/>
                <a:gd name="T5" fmla="*/ 837 h 906"/>
                <a:gd name="T6" fmla="*/ 305 w 695"/>
                <a:gd name="T7" fmla="*/ 817 h 906"/>
                <a:gd name="T8" fmla="*/ 303 w 695"/>
                <a:gd name="T9" fmla="*/ 791 h 906"/>
                <a:gd name="T10" fmla="*/ 315 w 695"/>
                <a:gd name="T11" fmla="*/ 767 h 906"/>
                <a:gd name="T12" fmla="*/ 339 w 695"/>
                <a:gd name="T13" fmla="*/ 755 h 906"/>
                <a:gd name="T14" fmla="*/ 365 w 695"/>
                <a:gd name="T15" fmla="*/ 759 h 906"/>
                <a:gd name="T16" fmla="*/ 385 w 695"/>
                <a:gd name="T17" fmla="*/ 774 h 906"/>
                <a:gd name="T18" fmla="*/ 393 w 695"/>
                <a:gd name="T19" fmla="*/ 799 h 906"/>
                <a:gd name="T20" fmla="*/ 385 w 695"/>
                <a:gd name="T21" fmla="*/ 825 h 906"/>
                <a:gd name="T22" fmla="*/ 365 w 695"/>
                <a:gd name="T23" fmla="*/ 842 h 906"/>
                <a:gd name="T24" fmla="*/ 347 w 695"/>
                <a:gd name="T25" fmla="*/ 53 h 906"/>
                <a:gd name="T26" fmla="*/ 360 w 695"/>
                <a:gd name="T27" fmla="*/ 57 h 906"/>
                <a:gd name="T28" fmla="*/ 368 w 695"/>
                <a:gd name="T29" fmla="*/ 67 h 906"/>
                <a:gd name="T30" fmla="*/ 370 w 695"/>
                <a:gd name="T31" fmla="*/ 80 h 906"/>
                <a:gd name="T32" fmla="*/ 363 w 695"/>
                <a:gd name="T33" fmla="*/ 91 h 906"/>
                <a:gd name="T34" fmla="*/ 352 w 695"/>
                <a:gd name="T35" fmla="*/ 98 h 906"/>
                <a:gd name="T36" fmla="*/ 339 w 695"/>
                <a:gd name="T37" fmla="*/ 96 h 906"/>
                <a:gd name="T38" fmla="*/ 329 w 695"/>
                <a:gd name="T39" fmla="*/ 88 h 906"/>
                <a:gd name="T40" fmla="*/ 325 w 695"/>
                <a:gd name="T41" fmla="*/ 76 h 906"/>
                <a:gd name="T42" fmla="*/ 329 w 695"/>
                <a:gd name="T43" fmla="*/ 63 h 906"/>
                <a:gd name="T44" fmla="*/ 339 w 695"/>
                <a:gd name="T45" fmla="*/ 55 h 906"/>
                <a:gd name="T46" fmla="*/ 347 w 695"/>
                <a:gd name="T47" fmla="*/ 53 h 906"/>
                <a:gd name="T48" fmla="*/ 82 w 695"/>
                <a:gd name="T49" fmla="*/ 1 h 906"/>
                <a:gd name="T50" fmla="*/ 55 w 695"/>
                <a:gd name="T51" fmla="*/ 7 h 906"/>
                <a:gd name="T52" fmla="*/ 33 w 695"/>
                <a:gd name="T53" fmla="*/ 21 h 906"/>
                <a:gd name="T54" fmla="*/ 16 w 695"/>
                <a:gd name="T55" fmla="*/ 39 h 906"/>
                <a:gd name="T56" fmla="*/ 5 w 695"/>
                <a:gd name="T57" fmla="*/ 64 h 906"/>
                <a:gd name="T58" fmla="*/ 0 w 695"/>
                <a:gd name="T59" fmla="*/ 90 h 906"/>
                <a:gd name="T60" fmla="*/ 2 w 695"/>
                <a:gd name="T61" fmla="*/ 833 h 906"/>
                <a:gd name="T62" fmla="*/ 11 w 695"/>
                <a:gd name="T63" fmla="*/ 858 h 906"/>
                <a:gd name="T64" fmla="*/ 27 w 695"/>
                <a:gd name="T65" fmla="*/ 879 h 906"/>
                <a:gd name="T66" fmla="*/ 48 w 695"/>
                <a:gd name="T67" fmla="*/ 895 h 906"/>
                <a:gd name="T68" fmla="*/ 73 w 695"/>
                <a:gd name="T69" fmla="*/ 903 h 906"/>
                <a:gd name="T70" fmla="*/ 604 w 695"/>
                <a:gd name="T71" fmla="*/ 906 h 906"/>
                <a:gd name="T72" fmla="*/ 631 w 695"/>
                <a:gd name="T73" fmla="*/ 901 h 906"/>
                <a:gd name="T74" fmla="*/ 655 w 695"/>
                <a:gd name="T75" fmla="*/ 890 h 906"/>
                <a:gd name="T76" fmla="*/ 674 w 695"/>
                <a:gd name="T77" fmla="*/ 872 h 906"/>
                <a:gd name="T78" fmla="*/ 687 w 695"/>
                <a:gd name="T79" fmla="*/ 850 h 906"/>
                <a:gd name="T80" fmla="*/ 694 w 695"/>
                <a:gd name="T81" fmla="*/ 824 h 906"/>
                <a:gd name="T82" fmla="*/ 694 w 695"/>
                <a:gd name="T83" fmla="*/ 82 h 906"/>
                <a:gd name="T84" fmla="*/ 687 w 695"/>
                <a:gd name="T85" fmla="*/ 55 h 906"/>
                <a:gd name="T86" fmla="*/ 674 w 695"/>
                <a:gd name="T87" fmla="*/ 33 h 906"/>
                <a:gd name="T88" fmla="*/ 655 w 695"/>
                <a:gd name="T89" fmla="*/ 15 h 906"/>
                <a:gd name="T90" fmla="*/ 631 w 695"/>
                <a:gd name="T91" fmla="*/ 4 h 906"/>
                <a:gd name="T92" fmla="*/ 604 w 695"/>
                <a:gd name="T93" fmla="*/ 0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95" h="906">
                  <a:moveTo>
                    <a:pt x="604" y="724"/>
                  </a:moveTo>
                  <a:lnTo>
                    <a:pt x="91" y="724"/>
                  </a:lnTo>
                  <a:lnTo>
                    <a:pt x="91" y="120"/>
                  </a:lnTo>
                  <a:lnTo>
                    <a:pt x="604" y="120"/>
                  </a:lnTo>
                  <a:lnTo>
                    <a:pt x="604" y="724"/>
                  </a:lnTo>
                  <a:close/>
                  <a:moveTo>
                    <a:pt x="347" y="845"/>
                  </a:moveTo>
                  <a:lnTo>
                    <a:pt x="339" y="844"/>
                  </a:lnTo>
                  <a:lnTo>
                    <a:pt x="330" y="842"/>
                  </a:lnTo>
                  <a:lnTo>
                    <a:pt x="322" y="837"/>
                  </a:lnTo>
                  <a:lnTo>
                    <a:pt x="315" y="832"/>
                  </a:lnTo>
                  <a:lnTo>
                    <a:pt x="310" y="825"/>
                  </a:lnTo>
                  <a:lnTo>
                    <a:pt x="305" y="817"/>
                  </a:lnTo>
                  <a:lnTo>
                    <a:pt x="303" y="809"/>
                  </a:lnTo>
                  <a:lnTo>
                    <a:pt x="302" y="799"/>
                  </a:lnTo>
                  <a:lnTo>
                    <a:pt x="303" y="791"/>
                  </a:lnTo>
                  <a:lnTo>
                    <a:pt x="305" y="782"/>
                  </a:lnTo>
                  <a:lnTo>
                    <a:pt x="310" y="774"/>
                  </a:lnTo>
                  <a:lnTo>
                    <a:pt x="315" y="767"/>
                  </a:lnTo>
                  <a:lnTo>
                    <a:pt x="322" y="762"/>
                  </a:lnTo>
                  <a:lnTo>
                    <a:pt x="330" y="759"/>
                  </a:lnTo>
                  <a:lnTo>
                    <a:pt x="339" y="755"/>
                  </a:lnTo>
                  <a:lnTo>
                    <a:pt x="347" y="754"/>
                  </a:lnTo>
                  <a:lnTo>
                    <a:pt x="356" y="755"/>
                  </a:lnTo>
                  <a:lnTo>
                    <a:pt x="365" y="759"/>
                  </a:lnTo>
                  <a:lnTo>
                    <a:pt x="373" y="762"/>
                  </a:lnTo>
                  <a:lnTo>
                    <a:pt x="380" y="767"/>
                  </a:lnTo>
                  <a:lnTo>
                    <a:pt x="385" y="774"/>
                  </a:lnTo>
                  <a:lnTo>
                    <a:pt x="389" y="782"/>
                  </a:lnTo>
                  <a:lnTo>
                    <a:pt x="392" y="791"/>
                  </a:lnTo>
                  <a:lnTo>
                    <a:pt x="393" y="799"/>
                  </a:lnTo>
                  <a:lnTo>
                    <a:pt x="392" y="809"/>
                  </a:lnTo>
                  <a:lnTo>
                    <a:pt x="389" y="817"/>
                  </a:lnTo>
                  <a:lnTo>
                    <a:pt x="385" y="825"/>
                  </a:lnTo>
                  <a:lnTo>
                    <a:pt x="380" y="832"/>
                  </a:lnTo>
                  <a:lnTo>
                    <a:pt x="373" y="837"/>
                  </a:lnTo>
                  <a:lnTo>
                    <a:pt x="365" y="842"/>
                  </a:lnTo>
                  <a:lnTo>
                    <a:pt x="356" y="844"/>
                  </a:lnTo>
                  <a:lnTo>
                    <a:pt x="347" y="845"/>
                  </a:lnTo>
                  <a:close/>
                  <a:moveTo>
                    <a:pt x="347" y="53"/>
                  </a:moveTo>
                  <a:lnTo>
                    <a:pt x="352" y="53"/>
                  </a:lnTo>
                  <a:lnTo>
                    <a:pt x="356" y="55"/>
                  </a:lnTo>
                  <a:lnTo>
                    <a:pt x="360" y="57"/>
                  </a:lnTo>
                  <a:lnTo>
                    <a:pt x="363" y="59"/>
                  </a:lnTo>
                  <a:lnTo>
                    <a:pt x="366" y="63"/>
                  </a:lnTo>
                  <a:lnTo>
                    <a:pt x="368" y="67"/>
                  </a:lnTo>
                  <a:lnTo>
                    <a:pt x="370" y="70"/>
                  </a:lnTo>
                  <a:lnTo>
                    <a:pt x="370" y="76"/>
                  </a:lnTo>
                  <a:lnTo>
                    <a:pt x="370" y="80"/>
                  </a:lnTo>
                  <a:lnTo>
                    <a:pt x="368" y="85"/>
                  </a:lnTo>
                  <a:lnTo>
                    <a:pt x="366" y="88"/>
                  </a:lnTo>
                  <a:lnTo>
                    <a:pt x="363" y="91"/>
                  </a:lnTo>
                  <a:lnTo>
                    <a:pt x="360" y="95"/>
                  </a:lnTo>
                  <a:lnTo>
                    <a:pt x="356" y="96"/>
                  </a:lnTo>
                  <a:lnTo>
                    <a:pt x="352" y="98"/>
                  </a:lnTo>
                  <a:lnTo>
                    <a:pt x="347" y="98"/>
                  </a:lnTo>
                  <a:lnTo>
                    <a:pt x="343" y="98"/>
                  </a:lnTo>
                  <a:lnTo>
                    <a:pt x="339" y="96"/>
                  </a:lnTo>
                  <a:lnTo>
                    <a:pt x="335" y="95"/>
                  </a:lnTo>
                  <a:lnTo>
                    <a:pt x="331" y="91"/>
                  </a:lnTo>
                  <a:lnTo>
                    <a:pt x="329" y="88"/>
                  </a:lnTo>
                  <a:lnTo>
                    <a:pt x="326" y="85"/>
                  </a:lnTo>
                  <a:lnTo>
                    <a:pt x="325" y="80"/>
                  </a:lnTo>
                  <a:lnTo>
                    <a:pt x="325" y="76"/>
                  </a:lnTo>
                  <a:lnTo>
                    <a:pt x="325" y="70"/>
                  </a:lnTo>
                  <a:lnTo>
                    <a:pt x="326" y="67"/>
                  </a:lnTo>
                  <a:lnTo>
                    <a:pt x="329" y="63"/>
                  </a:lnTo>
                  <a:lnTo>
                    <a:pt x="331" y="59"/>
                  </a:lnTo>
                  <a:lnTo>
                    <a:pt x="335" y="57"/>
                  </a:lnTo>
                  <a:lnTo>
                    <a:pt x="339" y="55"/>
                  </a:lnTo>
                  <a:lnTo>
                    <a:pt x="343" y="54"/>
                  </a:lnTo>
                  <a:lnTo>
                    <a:pt x="347" y="53"/>
                  </a:lnTo>
                  <a:lnTo>
                    <a:pt x="347" y="53"/>
                  </a:lnTo>
                  <a:close/>
                  <a:moveTo>
                    <a:pt x="604" y="0"/>
                  </a:moveTo>
                  <a:lnTo>
                    <a:pt x="91" y="0"/>
                  </a:lnTo>
                  <a:lnTo>
                    <a:pt x="82" y="1"/>
                  </a:lnTo>
                  <a:lnTo>
                    <a:pt x="73" y="2"/>
                  </a:lnTo>
                  <a:lnTo>
                    <a:pt x="64" y="4"/>
                  </a:lnTo>
                  <a:lnTo>
                    <a:pt x="55" y="7"/>
                  </a:lnTo>
                  <a:lnTo>
                    <a:pt x="48" y="11"/>
                  </a:lnTo>
                  <a:lnTo>
                    <a:pt x="40" y="15"/>
                  </a:lnTo>
                  <a:lnTo>
                    <a:pt x="33" y="21"/>
                  </a:lnTo>
                  <a:lnTo>
                    <a:pt x="27" y="26"/>
                  </a:lnTo>
                  <a:lnTo>
                    <a:pt x="21" y="33"/>
                  </a:lnTo>
                  <a:lnTo>
                    <a:pt x="16" y="39"/>
                  </a:lnTo>
                  <a:lnTo>
                    <a:pt x="11" y="47"/>
                  </a:lnTo>
                  <a:lnTo>
                    <a:pt x="8" y="55"/>
                  </a:lnTo>
                  <a:lnTo>
                    <a:pt x="5" y="64"/>
                  </a:lnTo>
                  <a:lnTo>
                    <a:pt x="2" y="73"/>
                  </a:lnTo>
                  <a:lnTo>
                    <a:pt x="1" y="82"/>
                  </a:lnTo>
                  <a:lnTo>
                    <a:pt x="0" y="90"/>
                  </a:lnTo>
                  <a:lnTo>
                    <a:pt x="0" y="815"/>
                  </a:lnTo>
                  <a:lnTo>
                    <a:pt x="1" y="824"/>
                  </a:lnTo>
                  <a:lnTo>
                    <a:pt x="2" y="833"/>
                  </a:lnTo>
                  <a:lnTo>
                    <a:pt x="5" y="842"/>
                  </a:lnTo>
                  <a:lnTo>
                    <a:pt x="8" y="850"/>
                  </a:lnTo>
                  <a:lnTo>
                    <a:pt x="11" y="858"/>
                  </a:lnTo>
                  <a:lnTo>
                    <a:pt x="16" y="866"/>
                  </a:lnTo>
                  <a:lnTo>
                    <a:pt x="21" y="872"/>
                  </a:lnTo>
                  <a:lnTo>
                    <a:pt x="27" y="879"/>
                  </a:lnTo>
                  <a:lnTo>
                    <a:pt x="33" y="885"/>
                  </a:lnTo>
                  <a:lnTo>
                    <a:pt x="40" y="890"/>
                  </a:lnTo>
                  <a:lnTo>
                    <a:pt x="48" y="895"/>
                  </a:lnTo>
                  <a:lnTo>
                    <a:pt x="55" y="898"/>
                  </a:lnTo>
                  <a:lnTo>
                    <a:pt x="64" y="901"/>
                  </a:lnTo>
                  <a:lnTo>
                    <a:pt x="73" y="903"/>
                  </a:lnTo>
                  <a:lnTo>
                    <a:pt x="82" y="905"/>
                  </a:lnTo>
                  <a:lnTo>
                    <a:pt x="91" y="906"/>
                  </a:lnTo>
                  <a:lnTo>
                    <a:pt x="604" y="906"/>
                  </a:lnTo>
                  <a:lnTo>
                    <a:pt x="613" y="905"/>
                  </a:lnTo>
                  <a:lnTo>
                    <a:pt x="622" y="903"/>
                  </a:lnTo>
                  <a:lnTo>
                    <a:pt x="631" y="901"/>
                  </a:lnTo>
                  <a:lnTo>
                    <a:pt x="639" y="898"/>
                  </a:lnTo>
                  <a:lnTo>
                    <a:pt x="647" y="895"/>
                  </a:lnTo>
                  <a:lnTo>
                    <a:pt x="655" y="890"/>
                  </a:lnTo>
                  <a:lnTo>
                    <a:pt x="662" y="885"/>
                  </a:lnTo>
                  <a:lnTo>
                    <a:pt x="668" y="879"/>
                  </a:lnTo>
                  <a:lnTo>
                    <a:pt x="674" y="872"/>
                  </a:lnTo>
                  <a:lnTo>
                    <a:pt x="679" y="866"/>
                  </a:lnTo>
                  <a:lnTo>
                    <a:pt x="684" y="858"/>
                  </a:lnTo>
                  <a:lnTo>
                    <a:pt x="687" y="850"/>
                  </a:lnTo>
                  <a:lnTo>
                    <a:pt x="690" y="842"/>
                  </a:lnTo>
                  <a:lnTo>
                    <a:pt x="693" y="833"/>
                  </a:lnTo>
                  <a:lnTo>
                    <a:pt x="694" y="824"/>
                  </a:lnTo>
                  <a:lnTo>
                    <a:pt x="695" y="815"/>
                  </a:lnTo>
                  <a:lnTo>
                    <a:pt x="695" y="90"/>
                  </a:lnTo>
                  <a:lnTo>
                    <a:pt x="694" y="82"/>
                  </a:lnTo>
                  <a:lnTo>
                    <a:pt x="693" y="73"/>
                  </a:lnTo>
                  <a:lnTo>
                    <a:pt x="690" y="64"/>
                  </a:lnTo>
                  <a:lnTo>
                    <a:pt x="687" y="55"/>
                  </a:lnTo>
                  <a:lnTo>
                    <a:pt x="684" y="47"/>
                  </a:lnTo>
                  <a:lnTo>
                    <a:pt x="679" y="39"/>
                  </a:lnTo>
                  <a:lnTo>
                    <a:pt x="674" y="33"/>
                  </a:lnTo>
                  <a:lnTo>
                    <a:pt x="668" y="26"/>
                  </a:lnTo>
                  <a:lnTo>
                    <a:pt x="662" y="21"/>
                  </a:lnTo>
                  <a:lnTo>
                    <a:pt x="655" y="15"/>
                  </a:lnTo>
                  <a:lnTo>
                    <a:pt x="647" y="11"/>
                  </a:lnTo>
                  <a:lnTo>
                    <a:pt x="639" y="7"/>
                  </a:lnTo>
                  <a:lnTo>
                    <a:pt x="631" y="4"/>
                  </a:lnTo>
                  <a:lnTo>
                    <a:pt x="622" y="2"/>
                  </a:lnTo>
                  <a:lnTo>
                    <a:pt x="613" y="1"/>
                  </a:lnTo>
                  <a:lnTo>
                    <a:pt x="604" y="0"/>
                  </a:lnTo>
                  <a:lnTo>
                    <a:pt x="604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79" name="Rectangle 1498">
              <a:extLst>
                <a:ext uri="{FF2B5EF4-FFF2-40B4-BE49-F238E27FC236}">
                  <a16:creationId xmlns:a16="http://schemas.microsoft.com/office/drawing/2014/main" id="{150C2D72-B2E7-4BBC-B0B5-F2D067258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0" name="Rectangle 1499">
              <a:extLst>
                <a:ext uri="{FF2B5EF4-FFF2-40B4-BE49-F238E27FC236}">
                  <a16:creationId xmlns:a16="http://schemas.microsoft.com/office/drawing/2014/main" id="{88442823-0A9F-4F87-BC4E-67C185B4D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1" name="Rectangle 1500">
              <a:extLst>
                <a:ext uri="{FF2B5EF4-FFF2-40B4-BE49-F238E27FC236}">
                  <a16:creationId xmlns:a16="http://schemas.microsoft.com/office/drawing/2014/main" id="{BB8E522F-6C5D-4BEC-99C9-595B4D9E9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7949" y="26816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2" name="Rectangle 1501">
              <a:extLst>
                <a:ext uri="{FF2B5EF4-FFF2-40B4-BE49-F238E27FC236}">
                  <a16:creationId xmlns:a16="http://schemas.microsoft.com/office/drawing/2014/main" id="{6D136E7B-C62D-4BAB-A634-DE7494571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3" name="Rectangle 1502">
              <a:extLst>
                <a:ext uri="{FF2B5EF4-FFF2-40B4-BE49-F238E27FC236}">
                  <a16:creationId xmlns:a16="http://schemas.microsoft.com/office/drawing/2014/main" id="{FB61B270-9A62-4EAD-B6D2-E4BFE8F28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4" name="Rectangle 1503">
              <a:extLst>
                <a:ext uri="{FF2B5EF4-FFF2-40B4-BE49-F238E27FC236}">
                  <a16:creationId xmlns:a16="http://schemas.microsoft.com/office/drawing/2014/main" id="{347D01A0-04AC-4D15-BA2B-F70FFF894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7949" y="27197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5" name="Rectangle 1504">
              <a:extLst>
                <a:ext uri="{FF2B5EF4-FFF2-40B4-BE49-F238E27FC236}">
                  <a16:creationId xmlns:a16="http://schemas.microsoft.com/office/drawing/2014/main" id="{30C95C53-B2B8-4402-9B94-69787A1A5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749" y="27578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  <p:sp>
          <p:nvSpPr>
            <p:cNvPr id="86" name="Rectangle 1505">
              <a:extLst>
                <a:ext uri="{FF2B5EF4-FFF2-40B4-BE49-F238E27FC236}">
                  <a16:creationId xmlns:a16="http://schemas.microsoft.com/office/drawing/2014/main" id="{8AEFF552-DCE8-4A42-88F7-71DFCD8B6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849" y="2757863"/>
              <a:ext cx="28575" cy="285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lt1"/>
                </a:solidFill>
              </a:endParaRPr>
            </a:p>
          </p:txBody>
        </p:sp>
      </p:grpSp>
      <p:sp>
        <p:nvSpPr>
          <p:cNvPr id="108" name="Oval 107">
            <a:extLst>
              <a:ext uri="{FF2B5EF4-FFF2-40B4-BE49-F238E27FC236}">
                <a16:creationId xmlns:a16="http://schemas.microsoft.com/office/drawing/2014/main" id="{25402DE0-9847-4060-BCBB-3815517CA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1715" y="4566204"/>
            <a:ext cx="405063" cy="39491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A18FEB0-5FCA-4B8E-9936-15F531834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88271" y="5315503"/>
            <a:ext cx="404581" cy="394918"/>
          </a:xfrm>
          <a:prstGeom prst="ellipse">
            <a:avLst/>
          </a:prstGeom>
          <a:solidFill>
            <a:srgbClr val="7F7F7F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F0C1CC42-D2AA-4B89-8991-D8E098EBF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1715" y="5834409"/>
            <a:ext cx="431137" cy="395136"/>
          </a:xfrm>
          <a:prstGeom prst="ellipse">
            <a:avLst/>
          </a:prstGeom>
          <a:solidFill>
            <a:srgbClr val="A6A6A6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922831E1-31DF-4125-9BCB-8937CAE5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69442" y="303868"/>
            <a:ext cx="385764" cy="3857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Footer Placeholder 128">
            <a:extLst>
              <a:ext uri="{FF2B5EF4-FFF2-40B4-BE49-F238E27FC236}">
                <a16:creationId xmlns:a16="http://schemas.microsoft.com/office/drawing/2014/main" id="{B1EC8198-CF19-4894-AB0A-1568DC1E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22870" y="6953126"/>
            <a:ext cx="1561696" cy="276999"/>
          </a:xfrm>
        </p:spPr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130" name="Slide Number Placeholder 129">
            <a:extLst>
              <a:ext uri="{FF2B5EF4-FFF2-40B4-BE49-F238E27FC236}">
                <a16:creationId xmlns:a16="http://schemas.microsoft.com/office/drawing/2014/main" id="{6B37FA8E-54BF-4AF0-BF0C-916033E8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650" y="609353"/>
            <a:ext cx="419100" cy="365125"/>
          </a:xfrm>
        </p:spPr>
        <p:txBody>
          <a:bodyPr/>
          <a:lstStyle/>
          <a:p>
            <a:fld id="{0FD50806-BABF-4915-9689-3B9956D1C75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2314868-C919-42F4-9402-25944CB4CB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989952"/>
              </p:ext>
            </p:extLst>
          </p:nvPr>
        </p:nvGraphicFramePr>
        <p:xfrm>
          <a:off x="264722" y="658686"/>
          <a:ext cx="8509921" cy="265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207D42-011E-9C50-679F-9D5C985FA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868910"/>
              </p:ext>
            </p:extLst>
          </p:nvPr>
        </p:nvGraphicFramePr>
        <p:xfrm>
          <a:off x="304320" y="3457487"/>
          <a:ext cx="4155492" cy="2921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045">
                  <a:extLst>
                    <a:ext uri="{9D8B030D-6E8A-4147-A177-3AD203B41FA5}">
                      <a16:colId xmlns:a16="http://schemas.microsoft.com/office/drawing/2014/main" val="2587572754"/>
                    </a:ext>
                  </a:extLst>
                </a:gridCol>
                <a:gridCol w="1566141">
                  <a:extLst>
                    <a:ext uri="{9D8B030D-6E8A-4147-A177-3AD203B41FA5}">
                      <a16:colId xmlns:a16="http://schemas.microsoft.com/office/drawing/2014/main" val="511283057"/>
                    </a:ext>
                  </a:extLst>
                </a:gridCol>
                <a:gridCol w="1600306">
                  <a:extLst>
                    <a:ext uri="{9D8B030D-6E8A-4147-A177-3AD203B41FA5}">
                      <a16:colId xmlns:a16="http://schemas.microsoft.com/office/drawing/2014/main" val="285433886"/>
                    </a:ext>
                  </a:extLst>
                </a:gridCol>
              </a:tblGrid>
              <a:tr h="32111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Month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Avg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Paid CPM </a:t>
                      </a:r>
                    </a:p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(Gross)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E29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Avg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Paid CPM</a:t>
                      </a:r>
                    </a:p>
                    <a:p>
                      <a:pPr algn="ctr" fontAlgn="ctr"/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(Gross)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47503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Jan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£28.00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£27.28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67497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Feb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£28.71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£29.05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5826525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Mar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4658221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April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£27.25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£28.62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2384806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May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£27.81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975243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June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£21.81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£26.76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121774"/>
                  </a:ext>
                </a:extLst>
              </a:tr>
              <a:tr h="2446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July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£22.30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5986558"/>
                  </a:ext>
                </a:extLst>
              </a:tr>
              <a:tr h="30343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Aug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£28.10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8715734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Sept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£24.34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252692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Oct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£27.19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183660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Nov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£29.42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7148342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Dec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£0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6510019"/>
                  </a:ext>
                </a:extLst>
              </a:tr>
              <a:tr h="1844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Total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rgbClr val="CE295E"/>
                          </a:solidFill>
                          <a:effectLst/>
                        </a:rPr>
                        <a:t>£26.15</a:t>
                      </a:r>
                      <a:endParaRPr lang="en-GB" sz="1100" b="1" i="0" u="none" strike="noStrike" dirty="0">
                        <a:solidFill>
                          <a:srgbClr val="CE295E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rgbClr val="7F7F7F"/>
                          </a:solidFill>
                          <a:effectLst/>
                        </a:rPr>
                        <a:t>£27.92</a:t>
                      </a:r>
                      <a:endParaRPr lang="en-GB" sz="1100" b="1" i="0" u="none" strike="noStrike" dirty="0">
                        <a:solidFill>
                          <a:srgbClr val="7F7F7F"/>
                        </a:solidFill>
                        <a:effectLst/>
                        <a:latin typeface="Segoe UI Light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966906"/>
                  </a:ext>
                </a:extLst>
              </a:tr>
            </a:tbl>
          </a:graphicData>
        </a:graphic>
      </p:graphicFrame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527B1B3A-4567-4AE9-A7C9-FA9D5A1F3929}"/>
              </a:ext>
            </a:extLst>
          </p:cNvPr>
          <p:cNvSpPr/>
          <p:nvPr/>
        </p:nvSpPr>
        <p:spPr>
          <a:xfrm>
            <a:off x="2685886" y="245208"/>
            <a:ext cx="4041485" cy="492443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DUNELM CPM YR-ON-YR 2022 v 2021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C09A931-854B-4B37-8A67-C4A960EAA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60129" y="4286240"/>
            <a:ext cx="1008501" cy="116005"/>
            <a:chOff x="5388791" y="1573213"/>
            <a:chExt cx="2917009" cy="0"/>
          </a:xfrm>
        </p:grpSpPr>
        <p:sp>
          <p:nvSpPr>
            <p:cNvPr id="38" name="Line 7">
              <a:extLst>
                <a:ext uri="{FF2B5EF4-FFF2-40B4-BE49-F238E27FC236}">
                  <a16:creationId xmlns:a16="http://schemas.microsoft.com/office/drawing/2014/main" id="{22B7E11D-808D-4182-B244-491256DE8E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917009" cy="0"/>
            </a:xfrm>
            <a:prstGeom prst="line">
              <a:avLst/>
            </a:prstGeom>
            <a:noFill/>
            <a:ln w="7620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9" name="Line 7">
              <a:extLst>
                <a:ext uri="{FF2B5EF4-FFF2-40B4-BE49-F238E27FC236}">
                  <a16:creationId xmlns:a16="http://schemas.microsoft.com/office/drawing/2014/main" id="{FA2F8884-7496-43BC-B283-17B2238D78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1633515" cy="0"/>
            </a:xfrm>
            <a:prstGeom prst="line">
              <a:avLst/>
            </a:prstGeom>
            <a:noFill/>
            <a:ln w="76200" cap="rnd">
              <a:solidFill>
                <a:srgbClr val="CE295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6F03843-249D-4613-A818-1A9BC7E03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flipV="1">
            <a:off x="4160128" y="4681056"/>
            <a:ext cx="1040925" cy="82607"/>
            <a:chOff x="5388791" y="1573213"/>
            <a:chExt cx="2917009" cy="0"/>
          </a:xfrm>
        </p:grpSpPr>
        <p:sp>
          <p:nvSpPr>
            <p:cNvPr id="32" name="Line 7">
              <a:extLst>
                <a:ext uri="{FF2B5EF4-FFF2-40B4-BE49-F238E27FC236}">
                  <a16:creationId xmlns:a16="http://schemas.microsoft.com/office/drawing/2014/main" id="{E464F7C5-1209-4C6C-B394-90C57173B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917009" cy="0"/>
            </a:xfrm>
            <a:prstGeom prst="line">
              <a:avLst/>
            </a:prstGeom>
            <a:noFill/>
            <a:ln w="7620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3" name="Line 7">
              <a:extLst>
                <a:ext uri="{FF2B5EF4-FFF2-40B4-BE49-F238E27FC236}">
                  <a16:creationId xmlns:a16="http://schemas.microsoft.com/office/drawing/2014/main" id="{96F3F53A-5DBD-4553-9C2E-1D5E77F273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132202" cy="0"/>
            </a:xfrm>
            <a:prstGeom prst="line">
              <a:avLst/>
            </a:prstGeom>
            <a:noFill/>
            <a:ln w="762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4" name="TextBox 47">
            <a:extLst>
              <a:ext uri="{FF2B5EF4-FFF2-40B4-BE49-F238E27FC236}">
                <a16:creationId xmlns:a16="http://schemas.microsoft.com/office/drawing/2014/main" id="{98905FE7-69B2-8B87-14EF-2E535EF966A3}"/>
              </a:ext>
            </a:extLst>
          </p:cNvPr>
          <p:cNvSpPr txBox="1"/>
          <p:nvPr/>
        </p:nvSpPr>
        <p:spPr>
          <a:xfrm>
            <a:off x="5900390" y="4645044"/>
            <a:ext cx="5651250" cy="369332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 of dispatch delays in April impacted from May through to September with print comp. paid to several advertisers which pulled overall CPM down in July &amp; Aug 2022.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7C87A94-A79B-4134-80A6-FFF8012F2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flipV="1">
            <a:off x="4160128" y="5479182"/>
            <a:ext cx="980343" cy="45719"/>
            <a:chOff x="5388791" y="1573213"/>
            <a:chExt cx="2917009" cy="0"/>
          </a:xfrm>
        </p:grpSpPr>
        <p:sp>
          <p:nvSpPr>
            <p:cNvPr id="26" name="Line 7">
              <a:extLst>
                <a:ext uri="{FF2B5EF4-FFF2-40B4-BE49-F238E27FC236}">
                  <a16:creationId xmlns:a16="http://schemas.microsoft.com/office/drawing/2014/main" id="{FD7CA159-F8F2-4143-93C3-DC2FE32E93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917009" cy="0"/>
            </a:xfrm>
            <a:prstGeom prst="line">
              <a:avLst/>
            </a:prstGeom>
            <a:noFill/>
            <a:ln w="7620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7" name="Line 7">
              <a:extLst>
                <a:ext uri="{FF2B5EF4-FFF2-40B4-BE49-F238E27FC236}">
                  <a16:creationId xmlns:a16="http://schemas.microsoft.com/office/drawing/2014/main" id="{13C2DEFB-DF3E-4BBA-928E-11847CDC6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1051805" cy="0"/>
            </a:xfrm>
            <a:prstGeom prst="line">
              <a:avLst/>
            </a:prstGeom>
            <a:noFill/>
            <a:ln w="76200" cap="rnd">
              <a:solidFill>
                <a:srgbClr val="7F7F7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5" name="TextBox 47">
            <a:extLst>
              <a:ext uri="{FF2B5EF4-FFF2-40B4-BE49-F238E27FC236}">
                <a16:creationId xmlns:a16="http://schemas.microsoft.com/office/drawing/2014/main" id="{C42EB582-E010-4C6D-55B0-EF2E2580C235}"/>
              </a:ext>
            </a:extLst>
          </p:cNvPr>
          <p:cNvSpPr txBox="1"/>
          <p:nvPr/>
        </p:nvSpPr>
        <p:spPr>
          <a:xfrm>
            <a:off x="5900390" y="5432568"/>
            <a:ext cx="565125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Delays overcome from end Aug/ beginning of Sept.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1836C6-F323-4287-9087-E0F057D3D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60128" y="6010674"/>
            <a:ext cx="1040925" cy="112792"/>
            <a:chOff x="5388791" y="1573213"/>
            <a:chExt cx="2917009" cy="0"/>
          </a:xfrm>
        </p:grpSpPr>
        <p:sp>
          <p:nvSpPr>
            <p:cNvPr id="20" name="Line 7">
              <a:extLst>
                <a:ext uri="{FF2B5EF4-FFF2-40B4-BE49-F238E27FC236}">
                  <a16:creationId xmlns:a16="http://schemas.microsoft.com/office/drawing/2014/main" id="{9CDEF9AF-F548-4318-AAF2-2D1B15B6BC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917009" cy="0"/>
            </a:xfrm>
            <a:prstGeom prst="line">
              <a:avLst/>
            </a:prstGeom>
            <a:noFill/>
            <a:ln w="7620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1" name="Line 7">
              <a:extLst>
                <a:ext uri="{FF2B5EF4-FFF2-40B4-BE49-F238E27FC236}">
                  <a16:creationId xmlns:a16="http://schemas.microsoft.com/office/drawing/2014/main" id="{BF6C1063-3DB1-4139-BBB9-1370AF935B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8791" y="1573213"/>
              <a:ext cx="2747197" cy="0"/>
            </a:xfrm>
            <a:prstGeom prst="line">
              <a:avLst/>
            </a:prstGeom>
            <a:noFill/>
            <a:ln w="76200" cap="rnd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6" name="TextBox 47">
            <a:extLst>
              <a:ext uri="{FF2B5EF4-FFF2-40B4-BE49-F238E27FC236}">
                <a16:creationId xmlns:a16="http://schemas.microsoft.com/office/drawing/2014/main" id="{EA9EF2CF-587E-8F65-9D47-311FC62C566F}"/>
              </a:ext>
            </a:extLst>
          </p:cNvPr>
          <p:cNvSpPr txBox="1"/>
          <p:nvPr/>
        </p:nvSpPr>
        <p:spPr>
          <a:xfrm>
            <a:off x="5900390" y="5736089"/>
            <a:ext cx="5651250" cy="553998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Avg CPM increasing again – and against 2021. Nov &amp; Dec still have bookings to be confirmed so anticipate that revenue for Nov &amp; Dec should hold around the £29.42 for both months</a:t>
            </a:r>
          </a:p>
        </p:txBody>
      </p:sp>
      <p:sp>
        <p:nvSpPr>
          <p:cNvPr id="7" name="TextBox 47">
            <a:extLst>
              <a:ext uri="{FF2B5EF4-FFF2-40B4-BE49-F238E27FC236}">
                <a16:creationId xmlns:a16="http://schemas.microsoft.com/office/drawing/2014/main" id="{BB35A439-EA83-6BE1-D3BD-AC1176463F9C}"/>
              </a:ext>
            </a:extLst>
          </p:cNvPr>
          <p:cNvSpPr txBox="1"/>
          <p:nvPr/>
        </p:nvSpPr>
        <p:spPr>
          <a:xfrm>
            <a:off x="9148535" y="1047886"/>
            <a:ext cx="2455294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Dunelm Group - Wikipedia">
            <a:extLst>
              <a:ext uri="{FF2B5EF4-FFF2-40B4-BE49-F238E27FC236}">
                <a16:creationId xmlns:a16="http://schemas.microsoft.com/office/drawing/2014/main" id="{417314DA-574B-FFB5-DC10-46C412768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182" y="6290087"/>
            <a:ext cx="1158551" cy="45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47">
            <a:extLst>
              <a:ext uri="{FF2B5EF4-FFF2-40B4-BE49-F238E27FC236}">
                <a16:creationId xmlns:a16="http://schemas.microsoft.com/office/drawing/2014/main" id="{1DE3CC37-00F2-DC5E-A7D4-50FBF467233D}"/>
              </a:ext>
            </a:extLst>
          </p:cNvPr>
          <p:cNvSpPr txBox="1"/>
          <p:nvPr/>
        </p:nvSpPr>
        <p:spPr>
          <a:xfrm>
            <a:off x="9184566" y="1047886"/>
            <a:ext cx="1867966" cy="43088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14" name="TextBox 47">
            <a:extLst>
              <a:ext uri="{FF2B5EF4-FFF2-40B4-BE49-F238E27FC236}">
                <a16:creationId xmlns:a16="http://schemas.microsoft.com/office/drawing/2014/main" id="{28224168-7F8C-E85F-5E62-32B4DFE26BA1}"/>
              </a:ext>
            </a:extLst>
          </p:cNvPr>
          <p:cNvSpPr txBox="1"/>
          <p:nvPr/>
        </p:nvSpPr>
        <p:spPr>
          <a:xfrm>
            <a:off x="9184133" y="661911"/>
            <a:ext cx="2264527" cy="461665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rgbClr val="7030A0"/>
                </a:solidFill>
              </a:rPr>
              <a:t>Avg CPM dropped but this was greatly impacted by delays and compensation through Summer.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AC96DCE-CFF6-EB66-F270-04E6933D4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27139" y="707292"/>
            <a:ext cx="179476" cy="18466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47">
            <a:extLst>
              <a:ext uri="{FF2B5EF4-FFF2-40B4-BE49-F238E27FC236}">
                <a16:creationId xmlns:a16="http://schemas.microsoft.com/office/drawing/2014/main" id="{02891C36-BC7F-0726-C625-52311ADB16D6}"/>
              </a:ext>
            </a:extLst>
          </p:cNvPr>
          <p:cNvSpPr txBox="1"/>
          <p:nvPr/>
        </p:nvSpPr>
        <p:spPr>
          <a:xfrm>
            <a:off x="9159385" y="1595902"/>
            <a:ext cx="1867966" cy="43088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A2ADE17-0E79-BFC3-4165-0E87E2512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01958" y="1255308"/>
            <a:ext cx="179476" cy="18466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47">
            <a:extLst>
              <a:ext uri="{FF2B5EF4-FFF2-40B4-BE49-F238E27FC236}">
                <a16:creationId xmlns:a16="http://schemas.microsoft.com/office/drawing/2014/main" id="{E08224FC-B484-F0BF-9372-46F043B196C0}"/>
              </a:ext>
            </a:extLst>
          </p:cNvPr>
          <p:cNvSpPr txBox="1"/>
          <p:nvPr/>
        </p:nvSpPr>
        <p:spPr>
          <a:xfrm>
            <a:off x="9174470" y="1215909"/>
            <a:ext cx="3897718" cy="176202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rgbClr val="7030A0"/>
                </a:solidFill>
              </a:rPr>
              <a:t>Avg. Paid CPM without delays/ comp:</a:t>
            </a:r>
          </a:p>
          <a:p>
            <a:r>
              <a:rPr lang="en-GB" sz="1050" b="0" i="0" u="none" strike="noStrike" kern="1200" dirty="0">
                <a:solidFill>
                  <a:srgbClr val="7030A0"/>
                </a:solidFill>
                <a:effectLst/>
                <a:latin typeface="Segoe UI Light" panose="020B0502040204020203" pitchFamily="34" charset="0"/>
              </a:rPr>
              <a:t>June </a:t>
            </a:r>
            <a:r>
              <a:rPr lang="en-GB" sz="1050" b="1" i="0" u="none" strike="noStrike" kern="1200" dirty="0">
                <a:solidFill>
                  <a:srgbClr val="7030A0"/>
                </a:solidFill>
                <a:effectLst/>
                <a:latin typeface="Segoe UI Light" panose="020B0502040204020203" pitchFamily="34" charset="0"/>
              </a:rPr>
              <a:t>£26.78 </a:t>
            </a:r>
            <a:r>
              <a:rPr lang="en-GB" sz="1050" b="0" i="0" u="none" strike="noStrike" kern="1200" dirty="0">
                <a:solidFill>
                  <a:srgbClr val="7030A0"/>
                </a:solidFill>
                <a:effectLst/>
                <a:latin typeface="Segoe UI Light" panose="020B0502040204020203" pitchFamily="34" charset="0"/>
              </a:rPr>
              <a:t>v £21.81</a:t>
            </a:r>
            <a:endParaRPr lang="en-GB" sz="1050" b="0" i="0" u="none" strike="noStrike" dirty="0"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July </a:t>
            </a:r>
            <a:r>
              <a:rPr lang="en-GB" sz="1050" b="1" dirty="0">
                <a:solidFill>
                  <a:srgbClr val="7030A0"/>
                </a:solidFill>
                <a:latin typeface="Segoe UI Light" panose="020B0502040204020203" pitchFamily="34" charset="0"/>
              </a:rPr>
              <a:t>£24.90 </a:t>
            </a: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v £22.30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endParaRPr lang="en-GB" sz="1050" dirty="0">
              <a:solidFill>
                <a:srgbClr val="000000"/>
              </a:solidFill>
              <a:latin typeface="Segoe UI Light" panose="020B0502040204020203" pitchFamily="34" charset="0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This would have brought 2022 Avg. Paid CPM </a:t>
            </a:r>
            <a:r>
              <a:rPr lang="en-GB" sz="1050" dirty="0" err="1">
                <a:solidFill>
                  <a:srgbClr val="7030A0"/>
                </a:solidFill>
                <a:latin typeface="Segoe UI Light" panose="020B0502040204020203" pitchFamily="34" charset="0"/>
              </a:rPr>
              <a:t>upto</a:t>
            </a:r>
            <a:endParaRPr lang="en-GB" sz="1050" dirty="0">
              <a:solidFill>
                <a:srgbClr val="7030A0"/>
              </a:solidFill>
              <a:latin typeface="Segoe UI Light" panose="020B0502040204020203" pitchFamily="34" charset="0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£27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endParaRPr lang="en-GB" sz="1050" dirty="0">
              <a:solidFill>
                <a:srgbClr val="000000"/>
              </a:solidFill>
              <a:latin typeface="Segoe UI Light" panose="020B0502040204020203" pitchFamily="34" charset="0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Scottish Friendly re-booked for Q4 at £30 CPM 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Segoe UI Light" panose="020B0502040204020203" pitchFamily="34" charset="0"/>
              </a:rPr>
              <a:t>following earlier delays/ compensation.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endParaRPr lang="en-GB" sz="1050" dirty="0">
              <a:solidFill>
                <a:srgbClr val="7030A0"/>
              </a:solidFill>
              <a:latin typeface="Segoe UI Light" panose="020B0502040204020203" pitchFamily="34" charset="0"/>
            </a:endParaRPr>
          </a:p>
          <a:p>
            <a:r>
              <a:rPr lang="en-US" sz="1000" dirty="0">
                <a:solidFill>
                  <a:srgbClr val="7030A0"/>
                </a:solidFill>
              </a:rPr>
              <a:t>HelloFresh booked laydown plan for Q4 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53CD694-CA73-BC53-8D3A-E4325E071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27139" y="2341100"/>
            <a:ext cx="179476" cy="18466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640248D-F35A-9875-F55F-BD960894B2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27139" y="2796782"/>
            <a:ext cx="179476" cy="18466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81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Wine52">
            <a:extLst>
              <a:ext uri="{FF2B5EF4-FFF2-40B4-BE49-F238E27FC236}">
                <a16:creationId xmlns:a16="http://schemas.microsoft.com/office/drawing/2014/main" id="{9A95EB6A-4445-B4B2-F03B-7831BC01D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32" y="4977774"/>
            <a:ext cx="1077218" cy="107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8B61B-BB92-4768-AFBB-C2D3F208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716" y="134256"/>
            <a:ext cx="10515600" cy="498598"/>
          </a:xfrm>
        </p:spPr>
        <p:txBody>
          <a:bodyPr/>
          <a:lstStyle/>
          <a:p>
            <a:r>
              <a:rPr lang="en-US" dirty="0"/>
              <a:t>Advertiser x sector SPEND</a:t>
            </a:r>
          </a:p>
        </p:txBody>
      </p:sp>
      <p:graphicFrame>
        <p:nvGraphicFramePr>
          <p:cNvPr id="10" name="Chart 9" descr="This is a chart.">
            <a:extLst>
              <a:ext uri="{FF2B5EF4-FFF2-40B4-BE49-F238E27FC236}">
                <a16:creationId xmlns:a16="http://schemas.microsoft.com/office/drawing/2014/main" id="{E66CA3D8-2C78-46B3-B39E-61C3B1570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898688"/>
              </p:ext>
            </p:extLst>
          </p:nvPr>
        </p:nvGraphicFramePr>
        <p:xfrm>
          <a:off x="3177809" y="2370788"/>
          <a:ext cx="5815899" cy="3877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9558963-A249-4EED-94EF-6C0741E91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3554" y="1193676"/>
            <a:ext cx="127924" cy="1938022"/>
          </a:xfrm>
          <a:prstGeom prst="rect">
            <a:avLst/>
          </a:prstGeom>
          <a:solidFill>
            <a:srgbClr val="CE2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45C40C-A08D-4984-A61C-A64C2C04D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22556" y="1230973"/>
            <a:ext cx="101600" cy="152937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47">
            <a:extLst>
              <a:ext uri="{FF2B5EF4-FFF2-40B4-BE49-F238E27FC236}">
                <a16:creationId xmlns:a16="http://schemas.microsoft.com/office/drawing/2014/main" id="{2D80A1D2-265F-448F-A52C-92EA682624B2}"/>
              </a:ext>
            </a:extLst>
          </p:cNvPr>
          <p:cNvSpPr txBox="1"/>
          <p:nvPr/>
        </p:nvSpPr>
        <p:spPr>
          <a:xfrm>
            <a:off x="8398307" y="1634018"/>
            <a:ext cx="2693422" cy="43088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Food/Drink delivery &amp; recipe subscriptions. </a:t>
            </a:r>
          </a:p>
        </p:txBody>
      </p:sp>
      <p:sp>
        <p:nvSpPr>
          <p:cNvPr id="17" name="TextBox 47">
            <a:extLst>
              <a:ext uri="{FF2B5EF4-FFF2-40B4-BE49-F238E27FC236}">
                <a16:creationId xmlns:a16="http://schemas.microsoft.com/office/drawing/2014/main" id="{6DEA7C2E-5CA4-4158-A8D2-337962DDF790}"/>
              </a:ext>
            </a:extLst>
          </p:cNvPr>
          <p:cNvSpPr txBox="1"/>
          <p:nvPr/>
        </p:nvSpPr>
        <p:spPr>
          <a:xfrm>
            <a:off x="9231878" y="5177828"/>
            <a:ext cx="2693422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4FFC4B-C0FD-40B7-84F6-1581A1DBE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4411179" y="2370788"/>
            <a:ext cx="101601" cy="7931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DF1C4B-6BC2-4B51-8433-E3F484209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620497" y="4721365"/>
            <a:ext cx="120995" cy="12226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37C247B4-175D-4D11-B853-D2AF3DE04EB3}"/>
              </a:ext>
            </a:extLst>
          </p:cNvPr>
          <p:cNvSpPr txBox="1"/>
          <p:nvPr/>
        </p:nvSpPr>
        <p:spPr>
          <a:xfrm flipH="1">
            <a:off x="1869499" y="2187356"/>
            <a:ext cx="2693422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Gardening/ Plants. </a:t>
            </a:r>
          </a:p>
        </p:txBody>
      </p:sp>
      <p:sp>
        <p:nvSpPr>
          <p:cNvPr id="21" name="TextBox 47">
            <a:extLst>
              <a:ext uri="{FF2B5EF4-FFF2-40B4-BE49-F238E27FC236}">
                <a16:creationId xmlns:a16="http://schemas.microsoft.com/office/drawing/2014/main" id="{A11FA36C-8B09-47A5-A9E8-B41DE0D47FEA}"/>
              </a:ext>
            </a:extLst>
          </p:cNvPr>
          <p:cNvSpPr txBox="1"/>
          <p:nvPr/>
        </p:nvSpPr>
        <p:spPr>
          <a:xfrm flipH="1">
            <a:off x="492316" y="4784367"/>
            <a:ext cx="2693422" cy="43088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Alcohol subscriptions - driven more heavily by wine subscriptions v Beer</a:t>
            </a: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237F4DAA-F6F7-4DC2-B578-6D414BEF74B0}"/>
              </a:ext>
            </a:extLst>
          </p:cNvPr>
          <p:cNvSpPr txBox="1"/>
          <p:nvPr/>
        </p:nvSpPr>
        <p:spPr>
          <a:xfrm>
            <a:off x="7492709" y="1015303"/>
            <a:ext cx="1903168" cy="61555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>
                <a:solidFill>
                  <a:srgbClr val="CE295E"/>
                </a:solidFill>
                <a:latin typeface="+mj-lt"/>
              </a:rPr>
              <a:t>45%</a:t>
            </a:r>
          </a:p>
        </p:txBody>
      </p:sp>
      <p:sp>
        <p:nvSpPr>
          <p:cNvPr id="24" name="TextBox 47">
            <a:extLst>
              <a:ext uri="{FF2B5EF4-FFF2-40B4-BE49-F238E27FC236}">
                <a16:creationId xmlns:a16="http://schemas.microsoft.com/office/drawing/2014/main" id="{EE9CFF36-DC03-46FB-B2EF-37A7DD0E30C4}"/>
              </a:ext>
            </a:extLst>
          </p:cNvPr>
          <p:cNvSpPr txBox="1"/>
          <p:nvPr/>
        </p:nvSpPr>
        <p:spPr>
          <a:xfrm>
            <a:off x="4515209" y="1152879"/>
            <a:ext cx="1903168" cy="61555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>
                <a:solidFill>
                  <a:srgbClr val="404040"/>
                </a:solidFill>
                <a:latin typeface="+mj-lt"/>
              </a:rPr>
              <a:t>5%</a:t>
            </a:r>
          </a:p>
        </p:txBody>
      </p:sp>
      <p:sp>
        <p:nvSpPr>
          <p:cNvPr id="25" name="TextBox 47">
            <a:extLst>
              <a:ext uri="{FF2B5EF4-FFF2-40B4-BE49-F238E27FC236}">
                <a16:creationId xmlns:a16="http://schemas.microsoft.com/office/drawing/2014/main" id="{DC0A9957-E152-49C0-B103-E3AA9D206C7A}"/>
              </a:ext>
            </a:extLst>
          </p:cNvPr>
          <p:cNvSpPr txBox="1"/>
          <p:nvPr/>
        </p:nvSpPr>
        <p:spPr>
          <a:xfrm>
            <a:off x="3611337" y="2367878"/>
            <a:ext cx="1903168" cy="61555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6%</a:t>
            </a:r>
          </a:p>
        </p:txBody>
      </p:sp>
      <p:sp>
        <p:nvSpPr>
          <p:cNvPr id="26" name="TextBox 47">
            <a:extLst>
              <a:ext uri="{FF2B5EF4-FFF2-40B4-BE49-F238E27FC236}">
                <a16:creationId xmlns:a16="http://schemas.microsoft.com/office/drawing/2014/main" id="{ECA5C0CC-DE7F-4793-B26A-CEF2C3D04658}"/>
              </a:ext>
            </a:extLst>
          </p:cNvPr>
          <p:cNvSpPr txBox="1"/>
          <p:nvPr/>
        </p:nvSpPr>
        <p:spPr>
          <a:xfrm>
            <a:off x="3837866" y="5319250"/>
            <a:ext cx="1903168" cy="61555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7030A0"/>
                </a:solidFill>
                <a:latin typeface="+mj-lt"/>
              </a:rPr>
              <a:t>37%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2D1FD4-302E-AA11-99EC-29960055D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5344" y="2141941"/>
            <a:ext cx="867486" cy="560185"/>
          </a:xfrm>
          <a:prstGeom prst="rect">
            <a:avLst/>
          </a:prstGeom>
        </p:spPr>
      </p:pic>
      <p:pic>
        <p:nvPicPr>
          <p:cNvPr id="1026" name="Picture 2" descr="HelloFresh - Wikipedia">
            <a:extLst>
              <a:ext uri="{FF2B5EF4-FFF2-40B4-BE49-F238E27FC236}">
                <a16:creationId xmlns:a16="http://schemas.microsoft.com/office/drawing/2014/main" id="{C972F7BC-0E5A-92FC-F868-46EFAC864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24" y="2212236"/>
            <a:ext cx="1274692" cy="41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er52: Beer Subscription UK | Discover the Best Craft Beer ...">
            <a:extLst>
              <a:ext uri="{FF2B5EF4-FFF2-40B4-BE49-F238E27FC236}">
                <a16:creationId xmlns:a16="http://schemas.microsoft.com/office/drawing/2014/main" id="{498D96C8-3614-A45A-E284-E43D5F211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492" y="5824159"/>
            <a:ext cx="1005644" cy="23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057CDF-0824-B50C-690C-0D980ED706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75751" y="5256284"/>
            <a:ext cx="1306577" cy="414885"/>
          </a:xfrm>
          <a:prstGeom prst="rect">
            <a:avLst/>
          </a:prstGeom>
        </p:spPr>
      </p:pic>
      <p:pic>
        <p:nvPicPr>
          <p:cNvPr id="1032" name="Picture 8" descr="Skin + Me Reviews | Read Customer Service Reviews of ...">
            <a:extLst>
              <a:ext uri="{FF2B5EF4-FFF2-40B4-BE49-F238E27FC236}">
                <a16:creationId xmlns:a16="http://schemas.microsoft.com/office/drawing/2014/main" id="{40971B1C-36E0-038E-BCB4-256CE1C39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90" y="1330748"/>
            <a:ext cx="693899" cy="51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4381FA2C-DEF1-E8AD-1021-1A2BF6A8D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5" y="1392478"/>
            <a:ext cx="1008498" cy="30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160574-47FF-6943-A238-B62F8BFE21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70481" y="2804796"/>
            <a:ext cx="658371" cy="619895"/>
          </a:xfrm>
          <a:prstGeom prst="rect">
            <a:avLst/>
          </a:prstGeom>
        </p:spPr>
      </p:pic>
      <p:pic>
        <p:nvPicPr>
          <p:cNvPr id="1036" name="Picture 12" descr="Activism is in our DNA | The Body Shop®">
            <a:extLst>
              <a:ext uri="{FF2B5EF4-FFF2-40B4-BE49-F238E27FC236}">
                <a16:creationId xmlns:a16="http://schemas.microsoft.com/office/drawing/2014/main" id="{DBE4F4C6-56DD-F618-59DB-D0E09CA23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296" y="1447396"/>
            <a:ext cx="809497" cy="49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1E86B59-67ED-11FD-DF3E-EDD95FB759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853767" y="2616329"/>
            <a:ext cx="1031227" cy="619895"/>
          </a:xfrm>
          <a:prstGeom prst="rect">
            <a:avLst/>
          </a:prstGeom>
        </p:spPr>
      </p:pic>
      <p:pic>
        <p:nvPicPr>
          <p:cNvPr id="1038" name="Picture 14" descr="Scottish Friendly reports record sales from savings and ...">
            <a:extLst>
              <a:ext uri="{FF2B5EF4-FFF2-40B4-BE49-F238E27FC236}">
                <a16:creationId xmlns:a16="http://schemas.microsoft.com/office/drawing/2014/main" id="{F68A97A1-0B08-8436-3136-2B0ABCE26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260" y="5215254"/>
            <a:ext cx="879612" cy="63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ational-trust-logo - Pro Landscaper Magazine">
            <a:extLst>
              <a:ext uri="{FF2B5EF4-FFF2-40B4-BE49-F238E27FC236}">
                <a16:creationId xmlns:a16="http://schemas.microsoft.com/office/drawing/2014/main" id="{616D092D-393A-644A-1FD0-2D074DCF30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3" t="1261" r="28638" b="-2130"/>
          <a:stretch/>
        </p:blipFill>
        <p:spPr bwMode="auto">
          <a:xfrm>
            <a:off x="11188756" y="5057301"/>
            <a:ext cx="842283" cy="101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utoShape 18" descr="Flower Delivery | Bloom &amp; Wild Flowers &amp; Plants by Post">
            <a:extLst>
              <a:ext uri="{FF2B5EF4-FFF2-40B4-BE49-F238E27FC236}">
                <a16:creationId xmlns:a16="http://schemas.microsoft.com/office/drawing/2014/main" id="{38332F50-1766-CF83-71E8-88CF5A8679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6" name="Picture 22" descr="Bloom &amp; Wild | General Catalyst">
            <a:extLst>
              <a:ext uri="{FF2B5EF4-FFF2-40B4-BE49-F238E27FC236}">
                <a16:creationId xmlns:a16="http://schemas.microsoft.com/office/drawing/2014/main" id="{F84C8F8F-13D7-B89D-DC17-59EBF13B1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572" y="2236158"/>
            <a:ext cx="1120744" cy="112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Revolut - six-fold increase in company valuation within 18 months - News -  KOEHLER.GROUP">
            <a:extLst>
              <a:ext uri="{FF2B5EF4-FFF2-40B4-BE49-F238E27FC236}">
                <a16:creationId xmlns:a16="http://schemas.microsoft.com/office/drawing/2014/main" id="{8FE188EC-FBD7-BFE3-47FD-37541D959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8059" y="4828909"/>
            <a:ext cx="988072" cy="30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Tailored Dog Food Delivery | tails.com">
            <a:extLst>
              <a:ext uri="{FF2B5EF4-FFF2-40B4-BE49-F238E27FC236}">
                <a16:creationId xmlns:a16="http://schemas.microsoft.com/office/drawing/2014/main" id="{3B54D24E-4DC3-E390-9030-73E11C205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126" y="5237524"/>
            <a:ext cx="1561696" cy="81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Sustainable large fruit and veg box delivered in London">
            <a:extLst>
              <a:ext uri="{FF2B5EF4-FFF2-40B4-BE49-F238E27FC236}">
                <a16:creationId xmlns:a16="http://schemas.microsoft.com/office/drawing/2014/main" id="{685DB6E5-79A9-4D13-42FA-1DA207522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152" y="3238266"/>
            <a:ext cx="1031274" cy="3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FFE9F29-F472-CE29-240F-C94167BF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743057" y="3963101"/>
            <a:ext cx="110709" cy="328726"/>
          </a:xfrm>
          <a:prstGeom prst="rect">
            <a:avLst/>
          </a:prstGeom>
          <a:solidFill>
            <a:srgbClr val="F2F2F2"/>
          </a:solidFill>
          <a:ln>
            <a:solidFill>
              <a:srgbClr val="40404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30" name="TextBox 47">
            <a:extLst>
              <a:ext uri="{FF2B5EF4-FFF2-40B4-BE49-F238E27FC236}">
                <a16:creationId xmlns:a16="http://schemas.microsoft.com/office/drawing/2014/main" id="{C21BB79D-0595-66B4-A255-CF014A862C16}"/>
              </a:ext>
            </a:extLst>
          </p:cNvPr>
          <p:cNvSpPr txBox="1"/>
          <p:nvPr/>
        </p:nvSpPr>
        <p:spPr>
          <a:xfrm>
            <a:off x="8949948" y="3891928"/>
            <a:ext cx="1903168" cy="61555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2">
                    <a:lumMod val="85000"/>
                  </a:schemeClr>
                </a:solidFill>
                <a:latin typeface="+mj-lt"/>
              </a:rPr>
              <a:t>7%</a:t>
            </a:r>
          </a:p>
        </p:txBody>
      </p:sp>
      <p:sp>
        <p:nvSpPr>
          <p:cNvPr id="1025" name="TextBox 47">
            <a:extLst>
              <a:ext uri="{FF2B5EF4-FFF2-40B4-BE49-F238E27FC236}">
                <a16:creationId xmlns:a16="http://schemas.microsoft.com/office/drawing/2014/main" id="{70F731BC-0A0B-E434-F4CF-8EAB2583C3DF}"/>
              </a:ext>
            </a:extLst>
          </p:cNvPr>
          <p:cNvSpPr txBox="1"/>
          <p:nvPr/>
        </p:nvSpPr>
        <p:spPr>
          <a:xfrm flipH="1">
            <a:off x="8916476" y="4524634"/>
            <a:ext cx="2693422" cy="43088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Other: Inc Finance, Fashion, Charity &amp; Pets. </a:t>
            </a:r>
          </a:p>
        </p:txBody>
      </p:sp>
      <p:pic>
        <p:nvPicPr>
          <p:cNvPr id="1056" name="Picture 32" descr="Women's Clothing | Made in Britain | Celtic &amp; Co">
            <a:extLst>
              <a:ext uri="{FF2B5EF4-FFF2-40B4-BE49-F238E27FC236}">
                <a16:creationId xmlns:a16="http://schemas.microsoft.com/office/drawing/2014/main" id="{3B77D1AE-65EE-13F8-0FD2-A9BF346A3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687" y="5336111"/>
            <a:ext cx="898748" cy="67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Bonmarche-Logo - Freshney Place">
            <a:extLst>
              <a:ext uri="{FF2B5EF4-FFF2-40B4-BE49-F238E27FC236}">
                <a16:creationId xmlns:a16="http://schemas.microsoft.com/office/drawing/2014/main" id="{C675BFC2-BA27-354A-0782-D4FD0D20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753" y="5355439"/>
            <a:ext cx="1030216" cy="103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Freddie's-Flowers-Logo - Actors Pro Expo">
            <a:extLst>
              <a:ext uri="{FF2B5EF4-FFF2-40B4-BE49-F238E27FC236}">
                <a16:creationId xmlns:a16="http://schemas.microsoft.com/office/drawing/2014/main" id="{443BE53E-A7BB-9792-0D45-436CCB01A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94" y="2478314"/>
            <a:ext cx="854140" cy="50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TextBox 47">
            <a:extLst>
              <a:ext uri="{FF2B5EF4-FFF2-40B4-BE49-F238E27FC236}">
                <a16:creationId xmlns:a16="http://schemas.microsoft.com/office/drawing/2014/main" id="{D17BF304-E69A-BE17-F15F-7A7B0C020706}"/>
              </a:ext>
            </a:extLst>
          </p:cNvPr>
          <p:cNvSpPr txBox="1"/>
          <p:nvPr/>
        </p:nvSpPr>
        <p:spPr>
          <a:xfrm flipH="1">
            <a:off x="2971669" y="1011083"/>
            <a:ext cx="2693422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Beauty 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2E94204-0550-8DC5-F335-8EFB75028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743056" y="4291826"/>
            <a:ext cx="110707" cy="328725"/>
          </a:xfrm>
          <a:prstGeom prst="rect">
            <a:avLst/>
          </a:prstGeom>
          <a:solidFill>
            <a:srgbClr val="979797"/>
          </a:solidFill>
          <a:ln>
            <a:solidFill>
              <a:srgbClr val="40404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8CEA83E-52F8-A8D4-B186-941E7B5EF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744944" y="4626796"/>
            <a:ext cx="110707" cy="328725"/>
          </a:xfrm>
          <a:prstGeom prst="rect">
            <a:avLst/>
          </a:prstGeom>
          <a:solidFill>
            <a:srgbClr val="66C5F3"/>
          </a:solidFill>
          <a:ln>
            <a:solidFill>
              <a:srgbClr val="40404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BA295B-77BF-6CE2-14E8-0AA0653789CE}"/>
              </a:ext>
            </a:extLst>
          </p:cNvPr>
          <p:cNvCxnSpPr>
            <a:cxnSpLocks/>
          </p:cNvCxnSpPr>
          <p:nvPr/>
        </p:nvCxnSpPr>
        <p:spPr>
          <a:xfrm>
            <a:off x="177282" y="354563"/>
            <a:ext cx="4702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D4A727-BCA6-2400-C34E-1782720EDF17}"/>
              </a:ext>
            </a:extLst>
          </p:cNvPr>
          <p:cNvCxnSpPr>
            <a:cxnSpLocks/>
          </p:cNvCxnSpPr>
          <p:nvPr/>
        </p:nvCxnSpPr>
        <p:spPr>
          <a:xfrm>
            <a:off x="177282" y="354563"/>
            <a:ext cx="0" cy="4625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C982F29-A81D-C823-DE42-0135D693B707}"/>
              </a:ext>
            </a:extLst>
          </p:cNvPr>
          <p:cNvSpPr txBox="1"/>
          <p:nvPr/>
        </p:nvSpPr>
        <p:spPr>
          <a:xfrm>
            <a:off x="11785340" y="595593"/>
            <a:ext cx="59628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0FD50806-BABF-4915-9689-3B9956D1C75C}" type="slidenum">
              <a:rPr lang="en-US" sz="1000" smtClean="0">
                <a:solidFill>
                  <a:schemeClr val="bg1"/>
                </a:solidFill>
              </a:rPr>
              <a:pPr/>
              <a:t>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" name="Footer Placeholder 128">
            <a:extLst>
              <a:ext uri="{FF2B5EF4-FFF2-40B4-BE49-F238E27FC236}">
                <a16:creationId xmlns:a16="http://schemas.microsoft.com/office/drawing/2014/main" id="{24D65BEC-AA57-0BA2-C33C-949377B2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454832" y="7848999"/>
            <a:ext cx="141721" cy="45719"/>
          </a:xfrm>
        </p:spPr>
        <p:txBody>
          <a:bodyPr/>
          <a:lstStyle/>
          <a:p>
            <a:r>
              <a:rPr lang="en-US" dirty="0"/>
              <a:t>Your Logo Here</a:t>
            </a:r>
          </a:p>
        </p:txBody>
      </p:sp>
      <p:pic>
        <p:nvPicPr>
          <p:cNvPr id="4" name="Picture 3" descr="Dunelm Group - Wikipedia">
            <a:extLst>
              <a:ext uri="{FF2B5EF4-FFF2-40B4-BE49-F238E27FC236}">
                <a16:creationId xmlns:a16="http://schemas.microsoft.com/office/drawing/2014/main" id="{0CAE9044-7275-80FB-73EB-24B3FA111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645" y="6337555"/>
            <a:ext cx="1037253" cy="40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7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000000"/>
      </a:dk1>
      <a:lt1>
        <a:srgbClr val="FFFFFF"/>
      </a:lt1>
      <a:dk2>
        <a:srgbClr val="000073"/>
      </a:dk2>
      <a:lt2>
        <a:srgbClr val="FFE6E6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6676778_Dashboard, from 24Slides_SL_V1.pptx" id="{295C4539-006B-481B-BB49-AA6696014542}" vid="{08D33979-AB7E-4584-851D-4053B37BB9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B0ABC2-BF39-4F70-A7AD-9DFBD1D27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EC375F-F377-4CDC-ADF0-CC8811D177D6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61A1251-DA89-493A-8204-679220DD13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Dashboard, from 24Slides</Template>
  <TotalTime>701</TotalTime>
  <Words>481</Words>
  <Application>Microsoft Office PowerPoint</Application>
  <PresentationFormat>Widescreen</PresentationFormat>
  <Paragraphs>192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Segoe UI Light</vt:lpstr>
      <vt:lpstr>Office Theme</vt:lpstr>
      <vt:lpstr>PowerPoint Presentation</vt:lpstr>
      <vt:lpstr>PowerPoint Presentation</vt:lpstr>
      <vt:lpstr>Advertiser x sector SPEND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</dc:title>
  <dc:creator>Caroline Draper</dc:creator>
  <cp:lastModifiedBy>Caroline Draper</cp:lastModifiedBy>
  <cp:revision>17</cp:revision>
  <dcterms:created xsi:type="dcterms:W3CDTF">2022-09-29T11:39:35Z</dcterms:created>
  <dcterms:modified xsi:type="dcterms:W3CDTF">2023-01-31T16:27:24Z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